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411" r:id="rId3"/>
    <p:sldId id="412" r:id="rId4"/>
    <p:sldId id="485" r:id="rId5"/>
    <p:sldId id="486" r:id="rId6"/>
    <p:sldId id="488" r:id="rId7"/>
    <p:sldId id="403" r:id="rId8"/>
    <p:sldId id="487" r:id="rId9"/>
    <p:sldId id="490" r:id="rId10"/>
    <p:sldId id="491" r:id="rId11"/>
    <p:sldId id="492" r:id="rId12"/>
    <p:sldId id="493" r:id="rId13"/>
    <p:sldId id="494" r:id="rId14"/>
    <p:sldId id="420"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8A1C67-5F6B-888D-572D-B71FF583A932}" name="Phan Thi Phuong Anh" initials="PTPA" userId="S::AnhPTP@bvsc.com.vn::28584034-7f38-4872-8b4a-d0ae4b23f337" providerId="AD"/>
  <p188:author id="{C2003D9B-0C3B-F58A-EA3E-6D68EF7D3514}" name="Vu Duy Vuong" initials="VD" userId="S::VuongVD@bvsc.com.vn::045c65d8-0322-4781-b452-48214eeb35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E89"/>
    <a:srgbClr val="0C77C3"/>
    <a:srgbClr val="506779"/>
    <a:srgbClr val="11324D"/>
    <a:srgbClr val="376092"/>
    <a:srgbClr val="3DCCC7"/>
    <a:srgbClr val="D4EFFE"/>
    <a:srgbClr val="0E2745"/>
    <a:srgbClr val="4E74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3499" autoAdjust="0"/>
  </p:normalViewPr>
  <p:slideViewPr>
    <p:cSldViewPr snapToGrid="0">
      <p:cViewPr varScale="1">
        <p:scale>
          <a:sx n="100" d="100"/>
          <a:sy n="100" d="100"/>
        </p:scale>
        <p:origin x="105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10.240.13.12\phong%20phan%20tich\huy\2.%20Daily%20NN\FiinProX_DE_Du_lieu_giao_dich_Doanh_nghiep_Theo_cong_ty_2026042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10.240.3.42\BVSC\TongHop\Ke%20Hoach\IR\B&#7843;n%20tin%20IR\2026\Quy%201.2026\Data%20BVS%20IR%20Q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10.240.3.42\BVSC\TongHop\Ke%20Hoach\IR\B&#7843;n%20tin%20IR\2026\Quy%201.2026\Tinh%20toan%20Q1.2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F4E79"/>
                </a:solidFill>
                <a:latin typeface="Arial" panose="020B0604020202020204" pitchFamily="34" charset="0"/>
                <a:ea typeface="+mn-ea"/>
                <a:cs typeface="Arial" panose="020B0604020202020204" pitchFamily="34" charset="0"/>
              </a:defRPr>
            </a:pPr>
            <a:r>
              <a:rPr lang="en-US" sz="1600" b="1" dirty="0"/>
              <a:t>BVS</a:t>
            </a:r>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1F4E79"/>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1"/>
          <c:tx>
            <c:strRef>
              <c:f>Sheet1!$D$9</c:f>
              <c:strCache>
                <c:ptCount val="1"/>
                <c:pt idx="0">
                  <c:v>Tổng khối lượng giao dịch
Đơn vị: Cổ phiếu</c:v>
                </c:pt>
              </c:strCache>
            </c:strRef>
          </c:tx>
          <c:spPr>
            <a:solidFill>
              <a:srgbClr val="1F4E79"/>
            </a:solidFill>
            <a:ln>
              <a:noFill/>
            </a:ln>
            <a:effectLst/>
          </c:spPr>
          <c:invertIfNegative val="0"/>
          <c:cat>
            <c:numRef>
              <c:f>Sheet1!$B$10:$B$66</c:f>
              <c:numCache>
                <c:formatCode>m/d/yyyy</c:formatCode>
                <c:ptCount val="57"/>
                <c:pt idx="0">
                  <c:v>46027</c:v>
                </c:pt>
                <c:pt idx="1">
                  <c:v>46028</c:v>
                </c:pt>
                <c:pt idx="2">
                  <c:v>46029</c:v>
                </c:pt>
                <c:pt idx="3">
                  <c:v>46030</c:v>
                </c:pt>
                <c:pt idx="4">
                  <c:v>46031</c:v>
                </c:pt>
                <c:pt idx="5">
                  <c:v>46034</c:v>
                </c:pt>
                <c:pt idx="6">
                  <c:v>46035</c:v>
                </c:pt>
                <c:pt idx="7">
                  <c:v>46036</c:v>
                </c:pt>
                <c:pt idx="8">
                  <c:v>46037</c:v>
                </c:pt>
                <c:pt idx="9">
                  <c:v>46038</c:v>
                </c:pt>
                <c:pt idx="10">
                  <c:v>46041</c:v>
                </c:pt>
                <c:pt idx="11">
                  <c:v>46042</c:v>
                </c:pt>
                <c:pt idx="12">
                  <c:v>46043</c:v>
                </c:pt>
                <c:pt idx="13">
                  <c:v>46044</c:v>
                </c:pt>
                <c:pt idx="14">
                  <c:v>46045</c:v>
                </c:pt>
                <c:pt idx="15">
                  <c:v>46048</c:v>
                </c:pt>
                <c:pt idx="16">
                  <c:v>46049</c:v>
                </c:pt>
                <c:pt idx="17">
                  <c:v>46050</c:v>
                </c:pt>
                <c:pt idx="18">
                  <c:v>46051</c:v>
                </c:pt>
                <c:pt idx="19">
                  <c:v>46052</c:v>
                </c:pt>
                <c:pt idx="20">
                  <c:v>46055</c:v>
                </c:pt>
                <c:pt idx="21">
                  <c:v>46056</c:v>
                </c:pt>
                <c:pt idx="22">
                  <c:v>46057</c:v>
                </c:pt>
                <c:pt idx="23">
                  <c:v>46058</c:v>
                </c:pt>
                <c:pt idx="24">
                  <c:v>46059</c:v>
                </c:pt>
                <c:pt idx="25">
                  <c:v>46062</c:v>
                </c:pt>
                <c:pt idx="26">
                  <c:v>46063</c:v>
                </c:pt>
                <c:pt idx="27">
                  <c:v>46064</c:v>
                </c:pt>
                <c:pt idx="28">
                  <c:v>46065</c:v>
                </c:pt>
                <c:pt idx="29">
                  <c:v>46066</c:v>
                </c:pt>
                <c:pt idx="30">
                  <c:v>46076</c:v>
                </c:pt>
                <c:pt idx="31">
                  <c:v>46077</c:v>
                </c:pt>
                <c:pt idx="32">
                  <c:v>46078</c:v>
                </c:pt>
                <c:pt idx="33">
                  <c:v>46079</c:v>
                </c:pt>
                <c:pt idx="34">
                  <c:v>46080</c:v>
                </c:pt>
                <c:pt idx="35">
                  <c:v>46083</c:v>
                </c:pt>
                <c:pt idx="36">
                  <c:v>46084</c:v>
                </c:pt>
                <c:pt idx="37">
                  <c:v>46085</c:v>
                </c:pt>
                <c:pt idx="38">
                  <c:v>46086</c:v>
                </c:pt>
                <c:pt idx="39">
                  <c:v>46087</c:v>
                </c:pt>
                <c:pt idx="40">
                  <c:v>46090</c:v>
                </c:pt>
                <c:pt idx="41">
                  <c:v>46091</c:v>
                </c:pt>
                <c:pt idx="42">
                  <c:v>46092</c:v>
                </c:pt>
                <c:pt idx="43">
                  <c:v>46093</c:v>
                </c:pt>
                <c:pt idx="44">
                  <c:v>46094</c:v>
                </c:pt>
                <c:pt idx="45">
                  <c:v>46097</c:v>
                </c:pt>
                <c:pt idx="46">
                  <c:v>46098</c:v>
                </c:pt>
                <c:pt idx="47">
                  <c:v>46099</c:v>
                </c:pt>
                <c:pt idx="48">
                  <c:v>46100</c:v>
                </c:pt>
                <c:pt idx="49">
                  <c:v>46101</c:v>
                </c:pt>
                <c:pt idx="50">
                  <c:v>46104</c:v>
                </c:pt>
                <c:pt idx="51">
                  <c:v>46105</c:v>
                </c:pt>
                <c:pt idx="52">
                  <c:v>46106</c:v>
                </c:pt>
                <c:pt idx="53">
                  <c:v>46107</c:v>
                </c:pt>
                <c:pt idx="54">
                  <c:v>46108</c:v>
                </c:pt>
                <c:pt idx="55">
                  <c:v>46111</c:v>
                </c:pt>
                <c:pt idx="56">
                  <c:v>46112</c:v>
                </c:pt>
              </c:numCache>
            </c:numRef>
          </c:cat>
          <c:val>
            <c:numRef>
              <c:f>Sheet1!$D$10:$D$66</c:f>
              <c:numCache>
                <c:formatCode>#,##0</c:formatCode>
                <c:ptCount val="57"/>
                <c:pt idx="0">
                  <c:v>258275</c:v>
                </c:pt>
                <c:pt idx="1">
                  <c:v>322403</c:v>
                </c:pt>
                <c:pt idx="2">
                  <c:v>257757</c:v>
                </c:pt>
                <c:pt idx="3">
                  <c:v>629119</c:v>
                </c:pt>
                <c:pt idx="4">
                  <c:v>301652</c:v>
                </c:pt>
                <c:pt idx="5">
                  <c:v>921683</c:v>
                </c:pt>
                <c:pt idx="6">
                  <c:v>577548</c:v>
                </c:pt>
                <c:pt idx="7">
                  <c:v>432582</c:v>
                </c:pt>
                <c:pt idx="8">
                  <c:v>390731</c:v>
                </c:pt>
                <c:pt idx="9">
                  <c:v>447120</c:v>
                </c:pt>
                <c:pt idx="10">
                  <c:v>206056</c:v>
                </c:pt>
                <c:pt idx="11">
                  <c:v>459010</c:v>
                </c:pt>
                <c:pt idx="12">
                  <c:v>359303</c:v>
                </c:pt>
                <c:pt idx="13">
                  <c:v>210554</c:v>
                </c:pt>
                <c:pt idx="14">
                  <c:v>190295</c:v>
                </c:pt>
                <c:pt idx="15">
                  <c:v>218835</c:v>
                </c:pt>
                <c:pt idx="16">
                  <c:v>142075</c:v>
                </c:pt>
                <c:pt idx="17">
                  <c:v>132125</c:v>
                </c:pt>
                <c:pt idx="18">
                  <c:v>96812</c:v>
                </c:pt>
                <c:pt idx="19">
                  <c:v>163287</c:v>
                </c:pt>
                <c:pt idx="20">
                  <c:v>107032</c:v>
                </c:pt>
                <c:pt idx="21">
                  <c:v>235770</c:v>
                </c:pt>
                <c:pt idx="22">
                  <c:v>291955</c:v>
                </c:pt>
                <c:pt idx="23">
                  <c:v>157306</c:v>
                </c:pt>
                <c:pt idx="24">
                  <c:v>229394</c:v>
                </c:pt>
                <c:pt idx="25">
                  <c:v>117131</c:v>
                </c:pt>
                <c:pt idx="26">
                  <c:v>76032</c:v>
                </c:pt>
                <c:pt idx="27">
                  <c:v>99401</c:v>
                </c:pt>
                <c:pt idx="28">
                  <c:v>87260</c:v>
                </c:pt>
                <c:pt idx="29">
                  <c:v>190300</c:v>
                </c:pt>
                <c:pt idx="30">
                  <c:v>487816</c:v>
                </c:pt>
                <c:pt idx="31">
                  <c:v>413445</c:v>
                </c:pt>
                <c:pt idx="32">
                  <c:v>229385</c:v>
                </c:pt>
                <c:pt idx="33">
                  <c:v>132783</c:v>
                </c:pt>
                <c:pt idx="34">
                  <c:v>465344</c:v>
                </c:pt>
                <c:pt idx="35">
                  <c:v>372073</c:v>
                </c:pt>
                <c:pt idx="36">
                  <c:v>448448</c:v>
                </c:pt>
                <c:pt idx="37">
                  <c:v>448980</c:v>
                </c:pt>
                <c:pt idx="38">
                  <c:v>837940</c:v>
                </c:pt>
                <c:pt idx="39">
                  <c:v>368060</c:v>
                </c:pt>
                <c:pt idx="40">
                  <c:v>468752</c:v>
                </c:pt>
                <c:pt idx="41">
                  <c:v>881889</c:v>
                </c:pt>
                <c:pt idx="42">
                  <c:v>284354</c:v>
                </c:pt>
                <c:pt idx="43">
                  <c:v>243057</c:v>
                </c:pt>
                <c:pt idx="44">
                  <c:v>319406</c:v>
                </c:pt>
                <c:pt idx="45">
                  <c:v>156357</c:v>
                </c:pt>
                <c:pt idx="46">
                  <c:v>216145</c:v>
                </c:pt>
                <c:pt idx="47">
                  <c:v>231468</c:v>
                </c:pt>
                <c:pt idx="48">
                  <c:v>380879</c:v>
                </c:pt>
                <c:pt idx="49">
                  <c:v>198914</c:v>
                </c:pt>
                <c:pt idx="50">
                  <c:v>429277</c:v>
                </c:pt>
                <c:pt idx="51">
                  <c:v>199652</c:v>
                </c:pt>
                <c:pt idx="52">
                  <c:v>287831</c:v>
                </c:pt>
                <c:pt idx="53">
                  <c:v>166463</c:v>
                </c:pt>
                <c:pt idx="54">
                  <c:v>157486</c:v>
                </c:pt>
                <c:pt idx="55">
                  <c:v>148143</c:v>
                </c:pt>
                <c:pt idx="56">
                  <c:v>344350</c:v>
                </c:pt>
              </c:numCache>
            </c:numRef>
          </c:val>
          <c:extLst>
            <c:ext xmlns:c16="http://schemas.microsoft.com/office/drawing/2014/chart" uri="{C3380CC4-5D6E-409C-BE32-E72D297353CC}">
              <c16:uniqueId val="{00000000-50A1-4D0F-A882-335585A72443}"/>
            </c:ext>
          </c:extLst>
        </c:ser>
        <c:dLbls>
          <c:showLegendKey val="0"/>
          <c:showVal val="0"/>
          <c:showCatName val="0"/>
          <c:showSerName val="0"/>
          <c:showPercent val="0"/>
          <c:showBubbleSize val="0"/>
        </c:dLbls>
        <c:gapWidth val="219"/>
        <c:axId val="546562271"/>
        <c:axId val="599068703"/>
      </c:barChart>
      <c:lineChart>
        <c:grouping val="standard"/>
        <c:varyColors val="0"/>
        <c:ser>
          <c:idx val="0"/>
          <c:order val="0"/>
          <c:tx>
            <c:strRef>
              <c:f>Sheet1!$C$9</c:f>
              <c:strCache>
                <c:ptCount val="1"/>
                <c:pt idx="0">
                  <c:v>Giá đóng cửa
Đơn vị: VND</c:v>
                </c:pt>
              </c:strCache>
            </c:strRef>
          </c:tx>
          <c:spPr>
            <a:ln w="28575" cap="rnd">
              <a:solidFill>
                <a:srgbClr val="FFBE00"/>
              </a:solidFill>
              <a:round/>
            </a:ln>
            <a:effectLst/>
          </c:spPr>
          <c:marker>
            <c:symbol val="none"/>
          </c:marker>
          <c:cat>
            <c:numRef>
              <c:f>Sheet1!$B$10:$B$66</c:f>
              <c:numCache>
                <c:formatCode>m/d/yyyy</c:formatCode>
                <c:ptCount val="57"/>
                <c:pt idx="0">
                  <c:v>46027</c:v>
                </c:pt>
                <c:pt idx="1">
                  <c:v>46028</c:v>
                </c:pt>
                <c:pt idx="2">
                  <c:v>46029</c:v>
                </c:pt>
                <c:pt idx="3">
                  <c:v>46030</c:v>
                </c:pt>
                <c:pt idx="4">
                  <c:v>46031</c:v>
                </c:pt>
                <c:pt idx="5">
                  <c:v>46034</c:v>
                </c:pt>
                <c:pt idx="6">
                  <c:v>46035</c:v>
                </c:pt>
                <c:pt idx="7">
                  <c:v>46036</c:v>
                </c:pt>
                <c:pt idx="8">
                  <c:v>46037</c:v>
                </c:pt>
                <c:pt idx="9">
                  <c:v>46038</c:v>
                </c:pt>
                <c:pt idx="10">
                  <c:v>46041</c:v>
                </c:pt>
                <c:pt idx="11">
                  <c:v>46042</c:v>
                </c:pt>
                <c:pt idx="12">
                  <c:v>46043</c:v>
                </c:pt>
                <c:pt idx="13">
                  <c:v>46044</c:v>
                </c:pt>
                <c:pt idx="14">
                  <c:v>46045</c:v>
                </c:pt>
                <c:pt idx="15">
                  <c:v>46048</c:v>
                </c:pt>
                <c:pt idx="16">
                  <c:v>46049</c:v>
                </c:pt>
                <c:pt idx="17">
                  <c:v>46050</c:v>
                </c:pt>
                <c:pt idx="18">
                  <c:v>46051</c:v>
                </c:pt>
                <c:pt idx="19">
                  <c:v>46052</c:v>
                </c:pt>
                <c:pt idx="20">
                  <c:v>46055</c:v>
                </c:pt>
                <c:pt idx="21">
                  <c:v>46056</c:v>
                </c:pt>
                <c:pt idx="22">
                  <c:v>46057</c:v>
                </c:pt>
                <c:pt idx="23">
                  <c:v>46058</c:v>
                </c:pt>
                <c:pt idx="24">
                  <c:v>46059</c:v>
                </c:pt>
                <c:pt idx="25">
                  <c:v>46062</c:v>
                </c:pt>
                <c:pt idx="26">
                  <c:v>46063</c:v>
                </c:pt>
                <c:pt idx="27">
                  <c:v>46064</c:v>
                </c:pt>
                <c:pt idx="28">
                  <c:v>46065</c:v>
                </c:pt>
                <c:pt idx="29">
                  <c:v>46066</c:v>
                </c:pt>
                <c:pt idx="30">
                  <c:v>46076</c:v>
                </c:pt>
                <c:pt idx="31">
                  <c:v>46077</c:v>
                </c:pt>
                <c:pt idx="32">
                  <c:v>46078</c:v>
                </c:pt>
                <c:pt idx="33">
                  <c:v>46079</c:v>
                </c:pt>
                <c:pt idx="34">
                  <c:v>46080</c:v>
                </c:pt>
                <c:pt idx="35">
                  <c:v>46083</c:v>
                </c:pt>
                <c:pt idx="36">
                  <c:v>46084</c:v>
                </c:pt>
                <c:pt idx="37">
                  <c:v>46085</c:v>
                </c:pt>
                <c:pt idx="38">
                  <c:v>46086</c:v>
                </c:pt>
                <c:pt idx="39">
                  <c:v>46087</c:v>
                </c:pt>
                <c:pt idx="40">
                  <c:v>46090</c:v>
                </c:pt>
                <c:pt idx="41">
                  <c:v>46091</c:v>
                </c:pt>
                <c:pt idx="42">
                  <c:v>46092</c:v>
                </c:pt>
                <c:pt idx="43">
                  <c:v>46093</c:v>
                </c:pt>
                <c:pt idx="44">
                  <c:v>46094</c:v>
                </c:pt>
                <c:pt idx="45">
                  <c:v>46097</c:v>
                </c:pt>
                <c:pt idx="46">
                  <c:v>46098</c:v>
                </c:pt>
                <c:pt idx="47">
                  <c:v>46099</c:v>
                </c:pt>
                <c:pt idx="48">
                  <c:v>46100</c:v>
                </c:pt>
                <c:pt idx="49">
                  <c:v>46101</c:v>
                </c:pt>
                <c:pt idx="50">
                  <c:v>46104</c:v>
                </c:pt>
                <c:pt idx="51">
                  <c:v>46105</c:v>
                </c:pt>
                <c:pt idx="52">
                  <c:v>46106</c:v>
                </c:pt>
                <c:pt idx="53">
                  <c:v>46107</c:v>
                </c:pt>
                <c:pt idx="54">
                  <c:v>46108</c:v>
                </c:pt>
                <c:pt idx="55">
                  <c:v>46111</c:v>
                </c:pt>
                <c:pt idx="56">
                  <c:v>46112</c:v>
                </c:pt>
              </c:numCache>
            </c:numRef>
          </c:cat>
          <c:val>
            <c:numRef>
              <c:f>Sheet1!$C$10:$C$66</c:f>
              <c:numCache>
                <c:formatCode>#,##0</c:formatCode>
                <c:ptCount val="57"/>
                <c:pt idx="0">
                  <c:v>28300</c:v>
                </c:pt>
                <c:pt idx="1">
                  <c:v>28800</c:v>
                </c:pt>
                <c:pt idx="2">
                  <c:v>29500</c:v>
                </c:pt>
                <c:pt idx="3">
                  <c:v>30300</c:v>
                </c:pt>
                <c:pt idx="4">
                  <c:v>30300</c:v>
                </c:pt>
                <c:pt idx="5">
                  <c:v>32500</c:v>
                </c:pt>
                <c:pt idx="6">
                  <c:v>31800</c:v>
                </c:pt>
                <c:pt idx="7">
                  <c:v>32600</c:v>
                </c:pt>
                <c:pt idx="8">
                  <c:v>32100</c:v>
                </c:pt>
                <c:pt idx="9">
                  <c:v>32000</c:v>
                </c:pt>
                <c:pt idx="10">
                  <c:v>32100</c:v>
                </c:pt>
                <c:pt idx="11">
                  <c:v>31300</c:v>
                </c:pt>
                <c:pt idx="12">
                  <c:v>30300</c:v>
                </c:pt>
                <c:pt idx="13">
                  <c:v>30700</c:v>
                </c:pt>
                <c:pt idx="14">
                  <c:v>30600</c:v>
                </c:pt>
                <c:pt idx="15">
                  <c:v>29900</c:v>
                </c:pt>
                <c:pt idx="16">
                  <c:v>29900</c:v>
                </c:pt>
                <c:pt idx="17">
                  <c:v>30000</c:v>
                </c:pt>
                <c:pt idx="18">
                  <c:v>29900</c:v>
                </c:pt>
                <c:pt idx="19">
                  <c:v>30100</c:v>
                </c:pt>
                <c:pt idx="20">
                  <c:v>30000</c:v>
                </c:pt>
                <c:pt idx="21">
                  <c:v>30300</c:v>
                </c:pt>
                <c:pt idx="22">
                  <c:v>30500</c:v>
                </c:pt>
                <c:pt idx="23">
                  <c:v>30100</c:v>
                </c:pt>
                <c:pt idx="24">
                  <c:v>29200</c:v>
                </c:pt>
                <c:pt idx="25">
                  <c:v>29300</c:v>
                </c:pt>
                <c:pt idx="26">
                  <c:v>29300</c:v>
                </c:pt>
                <c:pt idx="27">
                  <c:v>29600</c:v>
                </c:pt>
                <c:pt idx="28">
                  <c:v>29600</c:v>
                </c:pt>
                <c:pt idx="29">
                  <c:v>29600</c:v>
                </c:pt>
                <c:pt idx="30">
                  <c:v>31200</c:v>
                </c:pt>
                <c:pt idx="31">
                  <c:v>30900</c:v>
                </c:pt>
                <c:pt idx="32">
                  <c:v>30900</c:v>
                </c:pt>
                <c:pt idx="33">
                  <c:v>30900</c:v>
                </c:pt>
                <c:pt idx="34">
                  <c:v>31300</c:v>
                </c:pt>
                <c:pt idx="35">
                  <c:v>30200</c:v>
                </c:pt>
                <c:pt idx="36">
                  <c:v>30700</c:v>
                </c:pt>
                <c:pt idx="37">
                  <c:v>30600</c:v>
                </c:pt>
                <c:pt idx="38">
                  <c:v>31100</c:v>
                </c:pt>
                <c:pt idx="39">
                  <c:v>30100</c:v>
                </c:pt>
                <c:pt idx="40">
                  <c:v>27100</c:v>
                </c:pt>
                <c:pt idx="41">
                  <c:v>27100</c:v>
                </c:pt>
                <c:pt idx="42">
                  <c:v>28000</c:v>
                </c:pt>
                <c:pt idx="43">
                  <c:v>27300</c:v>
                </c:pt>
                <c:pt idx="44">
                  <c:v>26700</c:v>
                </c:pt>
                <c:pt idx="45">
                  <c:v>26800</c:v>
                </c:pt>
                <c:pt idx="46">
                  <c:v>27000</c:v>
                </c:pt>
                <c:pt idx="47">
                  <c:v>26700</c:v>
                </c:pt>
                <c:pt idx="48">
                  <c:v>26100</c:v>
                </c:pt>
                <c:pt idx="49">
                  <c:v>26200</c:v>
                </c:pt>
                <c:pt idx="50">
                  <c:v>24300</c:v>
                </c:pt>
                <c:pt idx="51">
                  <c:v>24700</c:v>
                </c:pt>
                <c:pt idx="52">
                  <c:v>26100</c:v>
                </c:pt>
                <c:pt idx="53">
                  <c:v>25600</c:v>
                </c:pt>
                <c:pt idx="54">
                  <c:v>26300</c:v>
                </c:pt>
                <c:pt idx="55">
                  <c:v>26000</c:v>
                </c:pt>
                <c:pt idx="56">
                  <c:v>26700</c:v>
                </c:pt>
              </c:numCache>
            </c:numRef>
          </c:val>
          <c:smooth val="0"/>
          <c:extLst>
            <c:ext xmlns:c16="http://schemas.microsoft.com/office/drawing/2014/chart" uri="{C3380CC4-5D6E-409C-BE32-E72D297353CC}">
              <c16:uniqueId val="{00000001-50A1-4D0F-A882-335585A72443}"/>
            </c:ext>
          </c:extLst>
        </c:ser>
        <c:dLbls>
          <c:showLegendKey val="0"/>
          <c:showVal val="0"/>
          <c:showCatName val="0"/>
          <c:showSerName val="0"/>
          <c:showPercent val="0"/>
          <c:showBubbleSize val="0"/>
        </c:dLbls>
        <c:marker val="1"/>
        <c:smooth val="0"/>
        <c:axId val="1080609711"/>
        <c:axId val="599069183"/>
      </c:lineChart>
      <c:catAx>
        <c:axId val="1080609711"/>
        <c:scaling>
          <c:orientation val="minMax"/>
        </c:scaling>
        <c:delete val="0"/>
        <c:axPos val="b"/>
        <c:numFmt formatCode="dd/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F4E79"/>
                </a:solidFill>
                <a:latin typeface="Arial" panose="020B0604020202020204" pitchFamily="34" charset="0"/>
                <a:ea typeface="+mn-ea"/>
                <a:cs typeface="Arial" panose="020B0604020202020204" pitchFamily="34" charset="0"/>
              </a:defRPr>
            </a:pPr>
            <a:endParaRPr lang="en-US"/>
          </a:p>
        </c:txPr>
        <c:crossAx val="599069183"/>
        <c:crosses val="autoZero"/>
        <c:auto val="0"/>
        <c:lblAlgn val="ctr"/>
        <c:lblOffset val="100"/>
        <c:noMultiLvlLbl val="0"/>
      </c:catAx>
      <c:valAx>
        <c:axId val="599069183"/>
        <c:scaling>
          <c:orientation val="minMax"/>
          <c:min val="2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F4E79"/>
                </a:solidFill>
                <a:latin typeface="Arial" panose="020B0604020202020204" pitchFamily="34" charset="0"/>
                <a:ea typeface="+mn-ea"/>
                <a:cs typeface="Arial" panose="020B0604020202020204" pitchFamily="34" charset="0"/>
              </a:defRPr>
            </a:pPr>
            <a:endParaRPr lang="en-US"/>
          </a:p>
        </c:txPr>
        <c:crossAx val="1080609711"/>
        <c:crosses val="autoZero"/>
        <c:crossBetween val="between"/>
      </c:valAx>
      <c:valAx>
        <c:axId val="599068703"/>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F4E79"/>
                </a:solidFill>
                <a:latin typeface="Arial" panose="020B0604020202020204" pitchFamily="34" charset="0"/>
                <a:ea typeface="+mn-ea"/>
                <a:cs typeface="Arial" panose="020B0604020202020204" pitchFamily="34" charset="0"/>
              </a:defRPr>
            </a:pPr>
            <a:endParaRPr lang="en-US"/>
          </a:p>
        </c:txPr>
        <c:crossAx val="546562271"/>
        <c:crosses val="max"/>
        <c:crossBetween val="between"/>
      </c:valAx>
      <c:dateAx>
        <c:axId val="546562271"/>
        <c:scaling>
          <c:orientation val="minMax"/>
        </c:scaling>
        <c:delete val="1"/>
        <c:axPos val="b"/>
        <c:numFmt formatCode="m/d/yyyy" sourceLinked="1"/>
        <c:majorTickMark val="out"/>
        <c:minorTickMark val="none"/>
        <c:tickLblPos val="nextTo"/>
        <c:crossAx val="599068703"/>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rgbClr val="1F4E79"/>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1F4E79"/>
                </a:solidFill>
                <a:latin typeface="Arial" panose="020B0604020202020204" pitchFamily="34" charset="0"/>
                <a:ea typeface="+mn-ea"/>
                <a:cs typeface="Arial" panose="020B0604020202020204" pitchFamily="34" charset="0"/>
              </a:defRPr>
            </a:pPr>
            <a:r>
              <a:rPr lang="en-US" sz="1500" b="1" dirty="0"/>
              <a:t>MARKET</a:t>
            </a:r>
            <a:r>
              <a:rPr lang="en-US" sz="1500" b="1" baseline="0" dirty="0"/>
              <a:t> MOVEMENTS</a:t>
            </a:r>
            <a:endParaRPr lang="en-US" sz="1500" b="1" dirty="0"/>
          </a:p>
        </c:rich>
      </c:tx>
      <c:overlay val="0"/>
      <c:spPr>
        <a:noFill/>
        <a:ln>
          <a:noFill/>
        </a:ln>
        <a:effectLst/>
      </c:spPr>
      <c:txPr>
        <a:bodyPr rot="0" spcFirstLastPara="1" vertOverflow="ellipsis" vert="horz" wrap="square" anchor="ctr" anchorCtr="1"/>
        <a:lstStyle/>
        <a:p>
          <a:pPr>
            <a:defRPr sz="1200" b="1" i="0" u="none" strike="noStrike" kern="1200" spc="0" baseline="0">
              <a:solidFill>
                <a:srgbClr val="1F4E79"/>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 (3)'!$C$9</c:f>
              <c:strCache>
                <c:ptCount val="1"/>
                <c:pt idx="0">
                  <c:v>Tổng giá trị giao dịch
Đơn vị: Tỷ VND</c:v>
                </c:pt>
              </c:strCache>
            </c:strRef>
          </c:tx>
          <c:spPr>
            <a:solidFill>
              <a:srgbClr val="1F4E79"/>
            </a:solidFill>
            <a:ln>
              <a:noFill/>
            </a:ln>
            <a:effectLst/>
          </c:spPr>
          <c:invertIfNegative val="0"/>
          <c:cat>
            <c:numRef>
              <c:f>'Sheet1 (3)'!$B$10:$B$83</c:f>
              <c:numCache>
                <c:formatCode>m/d/yyyy</c:formatCode>
                <c:ptCount val="74"/>
                <c:pt idx="0">
                  <c:v>46027</c:v>
                </c:pt>
                <c:pt idx="1">
                  <c:v>46028</c:v>
                </c:pt>
                <c:pt idx="2">
                  <c:v>46029</c:v>
                </c:pt>
                <c:pt idx="3">
                  <c:v>46030</c:v>
                </c:pt>
                <c:pt idx="4">
                  <c:v>46031</c:v>
                </c:pt>
                <c:pt idx="5">
                  <c:v>46034</c:v>
                </c:pt>
                <c:pt idx="6">
                  <c:v>46035</c:v>
                </c:pt>
                <c:pt idx="7">
                  <c:v>46036</c:v>
                </c:pt>
                <c:pt idx="8">
                  <c:v>46037</c:v>
                </c:pt>
                <c:pt idx="9">
                  <c:v>46038</c:v>
                </c:pt>
                <c:pt idx="10">
                  <c:v>46041</c:v>
                </c:pt>
                <c:pt idx="11">
                  <c:v>46042</c:v>
                </c:pt>
                <c:pt idx="12">
                  <c:v>46043</c:v>
                </c:pt>
                <c:pt idx="13">
                  <c:v>46044</c:v>
                </c:pt>
                <c:pt idx="14">
                  <c:v>46045</c:v>
                </c:pt>
                <c:pt idx="15">
                  <c:v>46048</c:v>
                </c:pt>
                <c:pt idx="16">
                  <c:v>46049</c:v>
                </c:pt>
                <c:pt idx="17">
                  <c:v>46050</c:v>
                </c:pt>
                <c:pt idx="18">
                  <c:v>46051</c:v>
                </c:pt>
                <c:pt idx="19">
                  <c:v>46052</c:v>
                </c:pt>
                <c:pt idx="20">
                  <c:v>46055</c:v>
                </c:pt>
                <c:pt idx="21">
                  <c:v>46056</c:v>
                </c:pt>
                <c:pt idx="22">
                  <c:v>46057</c:v>
                </c:pt>
                <c:pt idx="23">
                  <c:v>46058</c:v>
                </c:pt>
                <c:pt idx="24">
                  <c:v>46059</c:v>
                </c:pt>
                <c:pt idx="25">
                  <c:v>46062</c:v>
                </c:pt>
                <c:pt idx="26">
                  <c:v>46063</c:v>
                </c:pt>
                <c:pt idx="27">
                  <c:v>46064</c:v>
                </c:pt>
                <c:pt idx="28">
                  <c:v>46065</c:v>
                </c:pt>
                <c:pt idx="29">
                  <c:v>46066</c:v>
                </c:pt>
                <c:pt idx="30">
                  <c:v>46076</c:v>
                </c:pt>
                <c:pt idx="31">
                  <c:v>46077</c:v>
                </c:pt>
                <c:pt idx="32">
                  <c:v>46078</c:v>
                </c:pt>
                <c:pt idx="33">
                  <c:v>46079</c:v>
                </c:pt>
                <c:pt idx="34">
                  <c:v>46080</c:v>
                </c:pt>
                <c:pt idx="35">
                  <c:v>46083</c:v>
                </c:pt>
                <c:pt idx="36">
                  <c:v>46084</c:v>
                </c:pt>
                <c:pt idx="37">
                  <c:v>46085</c:v>
                </c:pt>
                <c:pt idx="38">
                  <c:v>46086</c:v>
                </c:pt>
                <c:pt idx="39">
                  <c:v>46087</c:v>
                </c:pt>
                <c:pt idx="40">
                  <c:v>46090</c:v>
                </c:pt>
                <c:pt idx="41">
                  <c:v>46091</c:v>
                </c:pt>
                <c:pt idx="42">
                  <c:v>46092</c:v>
                </c:pt>
                <c:pt idx="43">
                  <c:v>46093</c:v>
                </c:pt>
                <c:pt idx="44">
                  <c:v>46094</c:v>
                </c:pt>
                <c:pt idx="45">
                  <c:v>46097</c:v>
                </c:pt>
                <c:pt idx="46">
                  <c:v>46098</c:v>
                </c:pt>
                <c:pt idx="47">
                  <c:v>46099</c:v>
                </c:pt>
                <c:pt idx="48">
                  <c:v>46100</c:v>
                </c:pt>
                <c:pt idx="49">
                  <c:v>46101</c:v>
                </c:pt>
                <c:pt idx="50">
                  <c:v>46104</c:v>
                </c:pt>
                <c:pt idx="51">
                  <c:v>46105</c:v>
                </c:pt>
                <c:pt idx="52">
                  <c:v>46106</c:v>
                </c:pt>
                <c:pt idx="53">
                  <c:v>46107</c:v>
                </c:pt>
                <c:pt idx="54">
                  <c:v>46108</c:v>
                </c:pt>
                <c:pt idx="55">
                  <c:v>46111</c:v>
                </c:pt>
                <c:pt idx="56">
                  <c:v>46112</c:v>
                </c:pt>
                <c:pt idx="57" formatCode="mm/dd/yyyy">
                  <c:v>46113</c:v>
                </c:pt>
                <c:pt idx="58" formatCode="mm/dd/yyyy">
                  <c:v>46114</c:v>
                </c:pt>
                <c:pt idx="59" formatCode="mm/dd/yyyy">
                  <c:v>46115</c:v>
                </c:pt>
                <c:pt idx="60" formatCode="mm/dd/yyyy">
                  <c:v>46118</c:v>
                </c:pt>
                <c:pt idx="61" formatCode="mm/dd/yyyy">
                  <c:v>46119</c:v>
                </c:pt>
                <c:pt idx="62" formatCode="mm/dd/yyyy">
                  <c:v>46120</c:v>
                </c:pt>
                <c:pt idx="63" formatCode="mm/dd/yyyy">
                  <c:v>46121</c:v>
                </c:pt>
                <c:pt idx="64" formatCode="mm/dd/yyyy">
                  <c:v>46122</c:v>
                </c:pt>
                <c:pt idx="65" formatCode="mm/dd/yyyy">
                  <c:v>46125</c:v>
                </c:pt>
                <c:pt idx="66" formatCode="mm/dd/yyyy">
                  <c:v>46126</c:v>
                </c:pt>
                <c:pt idx="67" formatCode="mm/dd/yyyy">
                  <c:v>46127</c:v>
                </c:pt>
                <c:pt idx="68" formatCode="mm/dd/yyyy">
                  <c:v>46128</c:v>
                </c:pt>
                <c:pt idx="69" formatCode="mm/dd/yyyy">
                  <c:v>46129</c:v>
                </c:pt>
                <c:pt idx="70" formatCode="mm/dd/yyyy">
                  <c:v>46132</c:v>
                </c:pt>
                <c:pt idx="71" formatCode="mm/dd/yyyy">
                  <c:v>46133</c:v>
                </c:pt>
                <c:pt idx="72" formatCode="mm/dd/yyyy">
                  <c:v>46134</c:v>
                </c:pt>
                <c:pt idx="73" formatCode="mm/dd/yyyy">
                  <c:v>46135</c:v>
                </c:pt>
              </c:numCache>
            </c:numRef>
          </c:cat>
          <c:val>
            <c:numRef>
              <c:f>'Sheet1 (3)'!$C$10:$C$83</c:f>
              <c:numCache>
                <c:formatCode>#,##0</c:formatCode>
                <c:ptCount val="74"/>
                <c:pt idx="0">
                  <c:v>25970732752170</c:v>
                </c:pt>
                <c:pt idx="1">
                  <c:v>27498474604100</c:v>
                </c:pt>
                <c:pt idx="2">
                  <c:v>32948429713610</c:v>
                </c:pt>
                <c:pt idx="3">
                  <c:v>40183293410790</c:v>
                </c:pt>
                <c:pt idx="4">
                  <c:v>39275663439900</c:v>
                </c:pt>
                <c:pt idx="5">
                  <c:v>41685708296960</c:v>
                </c:pt>
                <c:pt idx="6">
                  <c:v>42343563098790</c:v>
                </c:pt>
                <c:pt idx="7">
                  <c:v>46429382698840</c:v>
                </c:pt>
                <c:pt idx="8">
                  <c:v>41050315408290</c:v>
                </c:pt>
                <c:pt idx="9">
                  <c:v>35685908461810</c:v>
                </c:pt>
                <c:pt idx="10">
                  <c:v>37656687169290</c:v>
                </c:pt>
                <c:pt idx="11">
                  <c:v>37250690535627</c:v>
                </c:pt>
                <c:pt idx="12">
                  <c:v>37338883190630</c:v>
                </c:pt>
                <c:pt idx="13">
                  <c:v>33658842336590</c:v>
                </c:pt>
                <c:pt idx="14">
                  <c:v>29366559427320</c:v>
                </c:pt>
                <c:pt idx="15">
                  <c:v>32172088667920</c:v>
                </c:pt>
                <c:pt idx="16">
                  <c:v>25638469106800</c:v>
                </c:pt>
                <c:pt idx="17">
                  <c:v>34617748118610</c:v>
                </c:pt>
                <c:pt idx="18">
                  <c:v>25495174238100</c:v>
                </c:pt>
                <c:pt idx="19">
                  <c:v>29095586529260</c:v>
                </c:pt>
                <c:pt idx="20">
                  <c:v>31985146548460</c:v>
                </c:pt>
                <c:pt idx="21">
                  <c:v>33281158366540</c:v>
                </c:pt>
                <c:pt idx="22">
                  <c:v>33970690840650</c:v>
                </c:pt>
                <c:pt idx="23">
                  <c:v>26130492683650</c:v>
                </c:pt>
                <c:pt idx="24">
                  <c:v>35538896987130</c:v>
                </c:pt>
                <c:pt idx="25">
                  <c:v>20062396032210</c:v>
                </c:pt>
                <c:pt idx="26">
                  <c:v>28463040177900</c:v>
                </c:pt>
                <c:pt idx="27">
                  <c:v>32110206146150</c:v>
                </c:pt>
                <c:pt idx="28">
                  <c:v>16525777899890</c:v>
                </c:pt>
                <c:pt idx="29">
                  <c:v>20309245326030</c:v>
                </c:pt>
                <c:pt idx="30">
                  <c:v>23589119576600</c:v>
                </c:pt>
                <c:pt idx="31">
                  <c:v>32660664716843</c:v>
                </c:pt>
                <c:pt idx="32">
                  <c:v>38196594598800</c:v>
                </c:pt>
                <c:pt idx="33">
                  <c:v>31706670910440</c:v>
                </c:pt>
                <c:pt idx="34">
                  <c:v>30087417833290</c:v>
                </c:pt>
                <c:pt idx="35">
                  <c:v>47380621612620</c:v>
                </c:pt>
                <c:pt idx="36">
                  <c:v>43812815938640</c:v>
                </c:pt>
                <c:pt idx="37">
                  <c:v>48263134555740</c:v>
                </c:pt>
                <c:pt idx="38">
                  <c:v>35422227143590</c:v>
                </c:pt>
                <c:pt idx="39">
                  <c:v>33719970163660</c:v>
                </c:pt>
                <c:pt idx="40">
                  <c:v>41119981905562</c:v>
                </c:pt>
                <c:pt idx="41">
                  <c:v>41786678452140</c:v>
                </c:pt>
                <c:pt idx="42">
                  <c:v>29559906338230</c:v>
                </c:pt>
                <c:pt idx="43">
                  <c:v>27246119717475</c:v>
                </c:pt>
                <c:pt idx="44">
                  <c:v>27465181334580</c:v>
                </c:pt>
                <c:pt idx="45">
                  <c:v>23102627457530</c:v>
                </c:pt>
                <c:pt idx="46">
                  <c:v>25520390942490</c:v>
                </c:pt>
                <c:pt idx="47">
                  <c:v>26285959567170</c:v>
                </c:pt>
                <c:pt idx="48">
                  <c:v>24604970560720</c:v>
                </c:pt>
                <c:pt idx="49">
                  <c:v>31135909337720</c:v>
                </c:pt>
                <c:pt idx="50">
                  <c:v>29315115394550</c:v>
                </c:pt>
                <c:pt idx="51">
                  <c:v>20514928136180</c:v>
                </c:pt>
                <c:pt idx="52">
                  <c:v>23348992538020</c:v>
                </c:pt>
                <c:pt idx="53">
                  <c:v>22053807732060</c:v>
                </c:pt>
                <c:pt idx="54">
                  <c:v>23490402162180</c:v>
                </c:pt>
                <c:pt idx="55">
                  <c:v>21521054239790</c:v>
                </c:pt>
                <c:pt idx="56">
                  <c:v>24925736481830</c:v>
                </c:pt>
                <c:pt idx="57">
                  <c:v>29296039655620</c:v>
                </c:pt>
                <c:pt idx="58">
                  <c:v>27412449561690</c:v>
                </c:pt>
                <c:pt idx="59">
                  <c:v>21154543059350</c:v>
                </c:pt>
                <c:pt idx="60">
                  <c:v>17913502556640</c:v>
                </c:pt>
                <c:pt idx="61">
                  <c:v>15179112861380</c:v>
                </c:pt>
                <c:pt idx="62">
                  <c:v>34986648925980</c:v>
                </c:pt>
                <c:pt idx="63">
                  <c:v>28925593823425</c:v>
                </c:pt>
                <c:pt idx="64">
                  <c:v>24678821720070</c:v>
                </c:pt>
                <c:pt idx="65">
                  <c:v>22554516235500</c:v>
                </c:pt>
                <c:pt idx="66">
                  <c:v>23479840660950</c:v>
                </c:pt>
                <c:pt idx="67">
                  <c:v>28331548360270</c:v>
                </c:pt>
                <c:pt idx="68">
                  <c:v>27961092022650</c:v>
                </c:pt>
                <c:pt idx="69">
                  <c:v>23431636768670</c:v>
                </c:pt>
                <c:pt idx="70">
                  <c:v>21727650597020</c:v>
                </c:pt>
                <c:pt idx="71">
                  <c:v>25264590945120</c:v>
                </c:pt>
                <c:pt idx="72">
                  <c:v>21723978598520</c:v>
                </c:pt>
                <c:pt idx="73">
                  <c:v>29334079748330</c:v>
                </c:pt>
              </c:numCache>
            </c:numRef>
          </c:val>
          <c:extLst>
            <c:ext xmlns:c16="http://schemas.microsoft.com/office/drawing/2014/chart" uri="{C3380CC4-5D6E-409C-BE32-E72D297353CC}">
              <c16:uniqueId val="{00000000-B91D-4413-AAD1-7584E212952F}"/>
            </c:ext>
          </c:extLst>
        </c:ser>
        <c:dLbls>
          <c:showLegendKey val="0"/>
          <c:showVal val="0"/>
          <c:showCatName val="0"/>
          <c:showSerName val="0"/>
          <c:showPercent val="0"/>
          <c:showBubbleSize val="0"/>
        </c:dLbls>
        <c:gapWidth val="150"/>
        <c:overlap val="-27"/>
        <c:axId val="1085980623"/>
        <c:axId val="140191679"/>
      </c:barChart>
      <c:lineChart>
        <c:grouping val="standard"/>
        <c:varyColors val="0"/>
        <c:ser>
          <c:idx val="1"/>
          <c:order val="1"/>
          <c:tx>
            <c:strRef>
              <c:f>'Sheet1 (3)'!$D$9</c:f>
              <c:strCache>
                <c:ptCount val="1"/>
                <c:pt idx="0">
                  <c:v>Index đóng cửa
Đơn vị: Điểm</c:v>
                </c:pt>
              </c:strCache>
            </c:strRef>
          </c:tx>
          <c:spPr>
            <a:ln w="28575" cap="rnd">
              <a:solidFill>
                <a:srgbClr val="FFBE00"/>
              </a:solidFill>
              <a:round/>
            </a:ln>
            <a:effectLst/>
          </c:spPr>
          <c:marker>
            <c:symbol val="none"/>
          </c:marker>
          <c:cat>
            <c:numRef>
              <c:f>'Sheet1 (3)'!$B$10:$B$83</c:f>
              <c:numCache>
                <c:formatCode>m/d/yyyy</c:formatCode>
                <c:ptCount val="74"/>
                <c:pt idx="0">
                  <c:v>46027</c:v>
                </c:pt>
                <c:pt idx="1">
                  <c:v>46028</c:v>
                </c:pt>
                <c:pt idx="2">
                  <c:v>46029</c:v>
                </c:pt>
                <c:pt idx="3">
                  <c:v>46030</c:v>
                </c:pt>
                <c:pt idx="4">
                  <c:v>46031</c:v>
                </c:pt>
                <c:pt idx="5">
                  <c:v>46034</c:v>
                </c:pt>
                <c:pt idx="6">
                  <c:v>46035</c:v>
                </c:pt>
                <c:pt idx="7">
                  <c:v>46036</c:v>
                </c:pt>
                <c:pt idx="8">
                  <c:v>46037</c:v>
                </c:pt>
                <c:pt idx="9">
                  <c:v>46038</c:v>
                </c:pt>
                <c:pt idx="10">
                  <c:v>46041</c:v>
                </c:pt>
                <c:pt idx="11">
                  <c:v>46042</c:v>
                </c:pt>
                <c:pt idx="12">
                  <c:v>46043</c:v>
                </c:pt>
                <c:pt idx="13">
                  <c:v>46044</c:v>
                </c:pt>
                <c:pt idx="14">
                  <c:v>46045</c:v>
                </c:pt>
                <c:pt idx="15">
                  <c:v>46048</c:v>
                </c:pt>
                <c:pt idx="16">
                  <c:v>46049</c:v>
                </c:pt>
                <c:pt idx="17">
                  <c:v>46050</c:v>
                </c:pt>
                <c:pt idx="18">
                  <c:v>46051</c:v>
                </c:pt>
                <c:pt idx="19">
                  <c:v>46052</c:v>
                </c:pt>
                <c:pt idx="20">
                  <c:v>46055</c:v>
                </c:pt>
                <c:pt idx="21">
                  <c:v>46056</c:v>
                </c:pt>
                <c:pt idx="22">
                  <c:v>46057</c:v>
                </c:pt>
                <c:pt idx="23">
                  <c:v>46058</c:v>
                </c:pt>
                <c:pt idx="24">
                  <c:v>46059</c:v>
                </c:pt>
                <c:pt idx="25">
                  <c:v>46062</c:v>
                </c:pt>
                <c:pt idx="26">
                  <c:v>46063</c:v>
                </c:pt>
                <c:pt idx="27">
                  <c:v>46064</c:v>
                </c:pt>
                <c:pt idx="28">
                  <c:v>46065</c:v>
                </c:pt>
                <c:pt idx="29">
                  <c:v>46066</c:v>
                </c:pt>
                <c:pt idx="30">
                  <c:v>46076</c:v>
                </c:pt>
                <c:pt idx="31">
                  <c:v>46077</c:v>
                </c:pt>
                <c:pt idx="32">
                  <c:v>46078</c:v>
                </c:pt>
                <c:pt idx="33">
                  <c:v>46079</c:v>
                </c:pt>
                <c:pt idx="34">
                  <c:v>46080</c:v>
                </c:pt>
                <c:pt idx="35">
                  <c:v>46083</c:v>
                </c:pt>
                <c:pt idx="36">
                  <c:v>46084</c:v>
                </c:pt>
                <c:pt idx="37">
                  <c:v>46085</c:v>
                </c:pt>
                <c:pt idx="38">
                  <c:v>46086</c:v>
                </c:pt>
                <c:pt idx="39">
                  <c:v>46087</c:v>
                </c:pt>
                <c:pt idx="40">
                  <c:v>46090</c:v>
                </c:pt>
                <c:pt idx="41">
                  <c:v>46091</c:v>
                </c:pt>
                <c:pt idx="42">
                  <c:v>46092</c:v>
                </c:pt>
                <c:pt idx="43">
                  <c:v>46093</c:v>
                </c:pt>
                <c:pt idx="44">
                  <c:v>46094</c:v>
                </c:pt>
                <c:pt idx="45">
                  <c:v>46097</c:v>
                </c:pt>
                <c:pt idx="46">
                  <c:v>46098</c:v>
                </c:pt>
                <c:pt idx="47">
                  <c:v>46099</c:v>
                </c:pt>
                <c:pt idx="48">
                  <c:v>46100</c:v>
                </c:pt>
                <c:pt idx="49">
                  <c:v>46101</c:v>
                </c:pt>
                <c:pt idx="50">
                  <c:v>46104</c:v>
                </c:pt>
                <c:pt idx="51">
                  <c:v>46105</c:v>
                </c:pt>
                <c:pt idx="52">
                  <c:v>46106</c:v>
                </c:pt>
                <c:pt idx="53">
                  <c:v>46107</c:v>
                </c:pt>
                <c:pt idx="54">
                  <c:v>46108</c:v>
                </c:pt>
                <c:pt idx="55">
                  <c:v>46111</c:v>
                </c:pt>
                <c:pt idx="56">
                  <c:v>46112</c:v>
                </c:pt>
                <c:pt idx="57" formatCode="mm/dd/yyyy">
                  <c:v>46113</c:v>
                </c:pt>
                <c:pt idx="58" formatCode="mm/dd/yyyy">
                  <c:v>46114</c:v>
                </c:pt>
                <c:pt idx="59" formatCode="mm/dd/yyyy">
                  <c:v>46115</c:v>
                </c:pt>
                <c:pt idx="60" formatCode="mm/dd/yyyy">
                  <c:v>46118</c:v>
                </c:pt>
                <c:pt idx="61" formatCode="mm/dd/yyyy">
                  <c:v>46119</c:v>
                </c:pt>
                <c:pt idx="62" formatCode="mm/dd/yyyy">
                  <c:v>46120</c:v>
                </c:pt>
                <c:pt idx="63" formatCode="mm/dd/yyyy">
                  <c:v>46121</c:v>
                </c:pt>
                <c:pt idx="64" formatCode="mm/dd/yyyy">
                  <c:v>46122</c:v>
                </c:pt>
                <c:pt idx="65" formatCode="mm/dd/yyyy">
                  <c:v>46125</c:v>
                </c:pt>
                <c:pt idx="66" formatCode="mm/dd/yyyy">
                  <c:v>46126</c:v>
                </c:pt>
                <c:pt idx="67" formatCode="mm/dd/yyyy">
                  <c:v>46127</c:v>
                </c:pt>
                <c:pt idx="68" formatCode="mm/dd/yyyy">
                  <c:v>46128</c:v>
                </c:pt>
                <c:pt idx="69" formatCode="mm/dd/yyyy">
                  <c:v>46129</c:v>
                </c:pt>
                <c:pt idx="70" formatCode="mm/dd/yyyy">
                  <c:v>46132</c:v>
                </c:pt>
                <c:pt idx="71" formatCode="mm/dd/yyyy">
                  <c:v>46133</c:v>
                </c:pt>
                <c:pt idx="72" formatCode="mm/dd/yyyy">
                  <c:v>46134</c:v>
                </c:pt>
                <c:pt idx="73" formatCode="mm/dd/yyyy">
                  <c:v>46135</c:v>
                </c:pt>
              </c:numCache>
            </c:numRef>
          </c:cat>
          <c:val>
            <c:numRef>
              <c:f>'Sheet1 (3)'!$D$10:$D$83</c:f>
              <c:numCache>
                <c:formatCode>#,##0.00</c:formatCode>
                <c:ptCount val="74"/>
                <c:pt idx="0">
                  <c:v>1788.4</c:v>
                </c:pt>
                <c:pt idx="1">
                  <c:v>1816.27</c:v>
                </c:pt>
                <c:pt idx="2">
                  <c:v>1861.58</c:v>
                </c:pt>
                <c:pt idx="3">
                  <c:v>1855.56</c:v>
                </c:pt>
                <c:pt idx="4">
                  <c:v>1867.9</c:v>
                </c:pt>
                <c:pt idx="5">
                  <c:v>1877.33</c:v>
                </c:pt>
                <c:pt idx="6">
                  <c:v>1902.93</c:v>
                </c:pt>
                <c:pt idx="7">
                  <c:v>1894.44</c:v>
                </c:pt>
                <c:pt idx="8">
                  <c:v>1864.8</c:v>
                </c:pt>
                <c:pt idx="9">
                  <c:v>1879.13</c:v>
                </c:pt>
                <c:pt idx="10">
                  <c:v>1896.59</c:v>
                </c:pt>
                <c:pt idx="11">
                  <c:v>1893.78</c:v>
                </c:pt>
                <c:pt idx="12">
                  <c:v>1885.44</c:v>
                </c:pt>
                <c:pt idx="13">
                  <c:v>1882.73</c:v>
                </c:pt>
                <c:pt idx="14">
                  <c:v>1870.79</c:v>
                </c:pt>
                <c:pt idx="15">
                  <c:v>1843.72</c:v>
                </c:pt>
                <c:pt idx="16">
                  <c:v>1830.5</c:v>
                </c:pt>
                <c:pt idx="17">
                  <c:v>1802.91</c:v>
                </c:pt>
                <c:pt idx="18">
                  <c:v>1814.98</c:v>
                </c:pt>
                <c:pt idx="19">
                  <c:v>1829.04</c:v>
                </c:pt>
                <c:pt idx="20">
                  <c:v>1806.5</c:v>
                </c:pt>
                <c:pt idx="21">
                  <c:v>1813.4</c:v>
                </c:pt>
                <c:pt idx="22">
                  <c:v>1791.43</c:v>
                </c:pt>
                <c:pt idx="23">
                  <c:v>1782.56</c:v>
                </c:pt>
                <c:pt idx="24">
                  <c:v>1755.49</c:v>
                </c:pt>
                <c:pt idx="25">
                  <c:v>1754.82</c:v>
                </c:pt>
                <c:pt idx="26">
                  <c:v>1754.03</c:v>
                </c:pt>
                <c:pt idx="27">
                  <c:v>1796.85</c:v>
                </c:pt>
                <c:pt idx="28">
                  <c:v>1814.09</c:v>
                </c:pt>
                <c:pt idx="29">
                  <c:v>1824.09</c:v>
                </c:pt>
                <c:pt idx="30">
                  <c:v>1860.14</c:v>
                </c:pt>
                <c:pt idx="31">
                  <c:v>1867.62</c:v>
                </c:pt>
                <c:pt idx="32">
                  <c:v>1860.91</c:v>
                </c:pt>
                <c:pt idx="33">
                  <c:v>1879.64</c:v>
                </c:pt>
                <c:pt idx="34">
                  <c:v>1880.33</c:v>
                </c:pt>
                <c:pt idx="35">
                  <c:v>1846.1</c:v>
                </c:pt>
                <c:pt idx="36">
                  <c:v>1813.14</c:v>
                </c:pt>
                <c:pt idx="37">
                  <c:v>1818.27</c:v>
                </c:pt>
                <c:pt idx="38">
                  <c:v>1808.51</c:v>
                </c:pt>
                <c:pt idx="39">
                  <c:v>1767.84</c:v>
                </c:pt>
                <c:pt idx="40">
                  <c:v>1652.79</c:v>
                </c:pt>
                <c:pt idx="41">
                  <c:v>1676.73</c:v>
                </c:pt>
                <c:pt idx="42">
                  <c:v>1728.34</c:v>
                </c:pt>
                <c:pt idx="43">
                  <c:v>1709.61</c:v>
                </c:pt>
                <c:pt idx="44">
                  <c:v>1696.24</c:v>
                </c:pt>
                <c:pt idx="45">
                  <c:v>1693.21</c:v>
                </c:pt>
                <c:pt idx="46">
                  <c:v>1710.29</c:v>
                </c:pt>
                <c:pt idx="47">
                  <c:v>1713.83</c:v>
                </c:pt>
                <c:pt idx="48">
                  <c:v>1699.13</c:v>
                </c:pt>
                <c:pt idx="49">
                  <c:v>1647.81</c:v>
                </c:pt>
                <c:pt idx="50">
                  <c:v>1591.17</c:v>
                </c:pt>
                <c:pt idx="51">
                  <c:v>1614.77</c:v>
                </c:pt>
                <c:pt idx="52">
                  <c:v>1658.19</c:v>
                </c:pt>
                <c:pt idx="53">
                  <c:v>1644.63</c:v>
                </c:pt>
                <c:pt idx="54">
                  <c:v>1672.8</c:v>
                </c:pt>
                <c:pt idx="55">
                  <c:v>1662.54</c:v>
                </c:pt>
                <c:pt idx="56">
                  <c:v>1674.49</c:v>
                </c:pt>
                <c:pt idx="57">
                  <c:v>1702.93</c:v>
                </c:pt>
                <c:pt idx="58">
                  <c:v>1694.82</c:v>
                </c:pt>
                <c:pt idx="59">
                  <c:v>1684.04</c:v>
                </c:pt>
                <c:pt idx="60">
                  <c:v>1674.99</c:v>
                </c:pt>
                <c:pt idx="61">
                  <c:v>1677.54</c:v>
                </c:pt>
                <c:pt idx="62">
                  <c:v>1756.55</c:v>
                </c:pt>
                <c:pt idx="63">
                  <c:v>1736.68</c:v>
                </c:pt>
                <c:pt idx="64">
                  <c:v>1750</c:v>
                </c:pt>
                <c:pt idx="65">
                  <c:v>1758.96</c:v>
                </c:pt>
                <c:pt idx="66">
                  <c:v>1775.65</c:v>
                </c:pt>
                <c:pt idx="67">
                  <c:v>1800.65</c:v>
                </c:pt>
                <c:pt idx="68">
                  <c:v>1819.83</c:v>
                </c:pt>
                <c:pt idx="69">
                  <c:v>1817.17</c:v>
                </c:pt>
                <c:pt idx="70">
                  <c:v>1837.11</c:v>
                </c:pt>
                <c:pt idx="71">
                  <c:v>1833.48</c:v>
                </c:pt>
                <c:pt idx="72">
                  <c:v>1857.3</c:v>
                </c:pt>
                <c:pt idx="73">
                  <c:v>1870.36</c:v>
                </c:pt>
              </c:numCache>
            </c:numRef>
          </c:val>
          <c:smooth val="0"/>
          <c:extLst>
            <c:ext xmlns:c16="http://schemas.microsoft.com/office/drawing/2014/chart" uri="{C3380CC4-5D6E-409C-BE32-E72D297353CC}">
              <c16:uniqueId val="{00000001-B91D-4413-AAD1-7584E212952F}"/>
            </c:ext>
          </c:extLst>
        </c:ser>
        <c:dLbls>
          <c:showLegendKey val="0"/>
          <c:showVal val="0"/>
          <c:showCatName val="0"/>
          <c:showSerName val="0"/>
          <c:showPercent val="0"/>
          <c:showBubbleSize val="0"/>
        </c:dLbls>
        <c:marker val="1"/>
        <c:smooth val="0"/>
        <c:axId val="208897135"/>
        <c:axId val="1140658319"/>
      </c:lineChart>
      <c:catAx>
        <c:axId val="208897135"/>
        <c:scaling>
          <c:orientation val="minMax"/>
        </c:scaling>
        <c:delete val="0"/>
        <c:axPos val="b"/>
        <c:numFmt formatCode="dd/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1F4E79"/>
                </a:solidFill>
                <a:latin typeface="Arial" panose="020B0604020202020204" pitchFamily="34" charset="0"/>
                <a:ea typeface="+mn-ea"/>
                <a:cs typeface="Arial" panose="020B0604020202020204" pitchFamily="34" charset="0"/>
              </a:defRPr>
            </a:pPr>
            <a:endParaRPr lang="en-US"/>
          </a:p>
        </c:txPr>
        <c:crossAx val="1140658319"/>
        <c:crosses val="autoZero"/>
        <c:auto val="0"/>
        <c:lblAlgn val="ctr"/>
        <c:lblOffset val="100"/>
        <c:noMultiLvlLbl val="0"/>
      </c:catAx>
      <c:valAx>
        <c:axId val="1140658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F4E79"/>
                </a:solidFill>
                <a:latin typeface="Arial" panose="020B0604020202020204" pitchFamily="34" charset="0"/>
                <a:ea typeface="+mn-ea"/>
                <a:cs typeface="Arial" panose="020B0604020202020204" pitchFamily="34" charset="0"/>
              </a:defRPr>
            </a:pPr>
            <a:endParaRPr lang="en-US"/>
          </a:p>
        </c:txPr>
        <c:crossAx val="208897135"/>
        <c:crosses val="autoZero"/>
        <c:crossBetween val="between"/>
      </c:valAx>
      <c:valAx>
        <c:axId val="140191679"/>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1F4E79"/>
                </a:solidFill>
                <a:latin typeface="Arial" panose="020B0604020202020204" pitchFamily="34" charset="0"/>
                <a:ea typeface="+mn-ea"/>
                <a:cs typeface="Arial" panose="020B0604020202020204" pitchFamily="34" charset="0"/>
              </a:defRPr>
            </a:pPr>
            <a:endParaRPr lang="en-US"/>
          </a:p>
        </c:txPr>
        <c:crossAx val="1085980623"/>
        <c:crosses val="max"/>
        <c:crossBetween val="between"/>
        <c:dispUnits>
          <c:builtInUnit val="billions"/>
        </c:dispUnits>
      </c:valAx>
      <c:dateAx>
        <c:axId val="1085980623"/>
        <c:scaling>
          <c:orientation val="minMax"/>
        </c:scaling>
        <c:delete val="1"/>
        <c:axPos val="b"/>
        <c:numFmt formatCode="m/d/yyyy" sourceLinked="1"/>
        <c:majorTickMark val="out"/>
        <c:minorTickMark val="none"/>
        <c:tickLblPos val="nextTo"/>
        <c:crossAx val="140191679"/>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solidFill>
            <a:srgbClr val="1F4E79"/>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1D4E89"/>
                </a:solidFill>
                <a:latin typeface="Calibri"/>
                <a:ea typeface="Calibri"/>
                <a:cs typeface="Calibri"/>
              </a:defRPr>
            </a:pPr>
            <a:r>
              <a:rPr lang="en-US" sz="1400" b="1" i="0" u="none" strike="noStrike" kern="1200" baseline="0" dirty="0">
                <a:solidFill>
                  <a:srgbClr val="1D4E89"/>
                </a:solidFill>
                <a:latin typeface="Arial" panose="020B0604020202020204" pitchFamily="34" charset="0"/>
                <a:cs typeface="Arial" panose="020B0604020202020204" pitchFamily="34" charset="0"/>
              </a:rPr>
              <a:t>BUSINESS PERFORMANCE Q1 2026</a:t>
            </a:r>
          </a:p>
        </c:rich>
      </c:tx>
      <c:overlay val="0"/>
      <c:spPr>
        <a:noFill/>
        <a:ln w="25400">
          <a:noFill/>
        </a:ln>
      </c:spPr>
    </c:title>
    <c:autoTitleDeleted val="0"/>
    <c:plotArea>
      <c:layout>
        <c:manualLayout>
          <c:layoutTarget val="inner"/>
          <c:xMode val="edge"/>
          <c:yMode val="edge"/>
          <c:x val="0.16929056662034891"/>
          <c:y val="0.22232448825934292"/>
          <c:w val="0.72652874273068813"/>
          <c:h val="0.59232301056201753"/>
        </c:manualLayout>
      </c:layout>
      <c:barChart>
        <c:barDir val="col"/>
        <c:grouping val="clustered"/>
        <c:varyColors val="0"/>
        <c:ser>
          <c:idx val="0"/>
          <c:order val="0"/>
          <c:tx>
            <c:strRef>
              <c:f>'Biểu đồ'!$C$2</c:f>
              <c:strCache>
                <c:ptCount val="1"/>
                <c:pt idx="0">
                  <c:v>Quý I.2025</c:v>
                </c:pt>
              </c:strCache>
            </c:strRef>
          </c:tx>
          <c:spPr>
            <a:solidFill>
              <a:srgbClr val="506779"/>
            </a:solidFill>
            <a:ln w="25400">
              <a:noFill/>
            </a:ln>
          </c:spPr>
          <c:invertIfNegative val="0"/>
          <c:dLbls>
            <c:spPr>
              <a:noFill/>
              <a:ln>
                <a:noFill/>
              </a:ln>
              <a:effectLst/>
            </c:spPr>
            <c:txPr>
              <a:bodyPr wrap="square" lIns="38100" tIns="19050" rIns="38100" bIns="19050" anchor="ctr">
                <a:spAutoFit/>
              </a:bodyPr>
              <a:lstStyle/>
              <a:p>
                <a:pPr>
                  <a:defRPr>
                    <a:solidFill>
                      <a:srgbClr val="1D4E89"/>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'Biểu đồ'!$B$3:$B$4</c:f>
              <c:strCache>
                <c:ptCount val="2"/>
                <c:pt idx="0">
                  <c:v>DT thực hiện</c:v>
                </c:pt>
                <c:pt idx="1">
                  <c:v>LNST thực hiện</c:v>
                </c:pt>
              </c:strCache>
            </c:strRef>
          </c:cat>
          <c:val>
            <c:numRef>
              <c:f>'Biểu đồ'!$C$3:$C$4</c:f>
              <c:numCache>
                <c:formatCode>0.0</c:formatCode>
                <c:ptCount val="2"/>
                <c:pt idx="0">
                  <c:v>169.63238836299999</c:v>
                </c:pt>
                <c:pt idx="1">
                  <c:v>42.460800564000003</c:v>
                </c:pt>
              </c:numCache>
            </c:numRef>
          </c:val>
          <c:extLst>
            <c:ext xmlns:c16="http://schemas.microsoft.com/office/drawing/2014/chart" uri="{C3380CC4-5D6E-409C-BE32-E72D297353CC}">
              <c16:uniqueId val="{00000000-8AC6-4AB1-B933-48FFE5A5FEAC}"/>
            </c:ext>
          </c:extLst>
        </c:ser>
        <c:ser>
          <c:idx val="1"/>
          <c:order val="1"/>
          <c:tx>
            <c:strRef>
              <c:f>'Biểu đồ'!$D$2</c:f>
              <c:strCache>
                <c:ptCount val="1"/>
                <c:pt idx="0">
                  <c:v>Quý I.2026</c:v>
                </c:pt>
              </c:strCache>
            </c:strRef>
          </c:tx>
          <c:spPr>
            <a:solidFill>
              <a:srgbClr val="11324D"/>
            </a:solidFill>
            <a:ln w="25400">
              <a:noFill/>
            </a:ln>
          </c:spPr>
          <c:invertIfNegative val="0"/>
          <c:dLbls>
            <c:spPr>
              <a:noFill/>
              <a:ln>
                <a:noFill/>
              </a:ln>
              <a:effectLst/>
            </c:spPr>
            <c:txPr>
              <a:bodyPr wrap="square" lIns="38100" tIns="19050" rIns="38100" bIns="19050" anchor="ctr">
                <a:spAutoFit/>
              </a:bodyPr>
              <a:lstStyle/>
              <a:p>
                <a:pPr>
                  <a:defRPr>
                    <a:solidFill>
                      <a:srgbClr val="1D4E89"/>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'Biểu đồ'!$B$3:$B$4</c:f>
              <c:strCache>
                <c:ptCount val="2"/>
                <c:pt idx="0">
                  <c:v>DT thực hiện</c:v>
                </c:pt>
                <c:pt idx="1">
                  <c:v>LNST thực hiện</c:v>
                </c:pt>
              </c:strCache>
            </c:strRef>
          </c:cat>
          <c:val>
            <c:numRef>
              <c:f>'Biểu đồ'!$D$3:$D$4</c:f>
              <c:numCache>
                <c:formatCode>0.0</c:formatCode>
                <c:ptCount val="2"/>
                <c:pt idx="0">
                  <c:v>276.32697722799998</c:v>
                </c:pt>
                <c:pt idx="1">
                  <c:v>61.603077550000002</c:v>
                </c:pt>
              </c:numCache>
            </c:numRef>
          </c:val>
          <c:extLst>
            <c:ext xmlns:c16="http://schemas.microsoft.com/office/drawing/2014/chart" uri="{C3380CC4-5D6E-409C-BE32-E72D297353CC}">
              <c16:uniqueId val="{00000001-8AC6-4AB1-B933-48FFE5A5FEAC}"/>
            </c:ext>
          </c:extLst>
        </c:ser>
        <c:dLbls>
          <c:dLblPos val="outEnd"/>
          <c:showLegendKey val="0"/>
          <c:showVal val="1"/>
          <c:showCatName val="0"/>
          <c:showSerName val="0"/>
          <c:showPercent val="0"/>
          <c:showBubbleSize val="0"/>
        </c:dLbls>
        <c:gapWidth val="219"/>
        <c:overlap val="-27"/>
        <c:axId val="1780029679"/>
        <c:axId val="1"/>
      </c:barChart>
      <c:catAx>
        <c:axId val="1780029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000" b="0" i="0" u="none" strike="noStrike" baseline="0">
                <a:solidFill>
                  <a:schemeClr val="bg1"/>
                </a:solidFill>
                <a:latin typeface="Arial" panose="020B0604020202020204" pitchFamily="34" charset="0"/>
                <a:ea typeface="Calibri"/>
                <a:cs typeface="Arial" panose="020B0604020202020204" pitchFamily="34" charset="0"/>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0" vert="horz"/>
          <a:lstStyle/>
          <a:p>
            <a:pPr>
              <a:defRPr sz="1000" b="0" i="0" u="none" strike="noStrike" baseline="0">
                <a:solidFill>
                  <a:srgbClr val="1D4E89"/>
                </a:solidFill>
                <a:latin typeface="Arial" panose="020B0604020202020204" pitchFamily="34" charset="0"/>
                <a:ea typeface="Calibri"/>
                <a:cs typeface="Arial" panose="020B0604020202020204" pitchFamily="34" charset="0"/>
              </a:defRPr>
            </a:pPr>
            <a:endParaRPr lang="en-US"/>
          </a:p>
        </c:txPr>
        <c:crossAx val="1780029679"/>
        <c:crosses val="autoZero"/>
        <c:crossBetween val="between"/>
      </c:valAx>
      <c:spPr>
        <a:noFill/>
        <a:ln w="25400">
          <a:noFill/>
        </a:ln>
      </c:spPr>
    </c:plotArea>
    <c:legend>
      <c:legendPos val="r"/>
      <c:layout>
        <c:manualLayout>
          <c:xMode val="edge"/>
          <c:yMode val="edge"/>
          <c:x val="0.25022919153383927"/>
          <c:y val="0.89626481078741371"/>
          <c:w val="0.49413437290926859"/>
          <c:h val="9.1155981507673456E-2"/>
        </c:manualLayout>
      </c:layout>
      <c:overlay val="0"/>
      <c:spPr>
        <a:noFill/>
        <a:ln w="25400">
          <a:noFill/>
        </a:ln>
      </c:spPr>
      <c:txPr>
        <a:bodyPr/>
        <a:lstStyle/>
        <a:p>
          <a:pPr>
            <a:defRPr sz="900" b="0" i="0" u="none" strike="noStrike" baseline="0">
              <a:solidFill>
                <a:schemeClr val="bg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0.26644</cdr:x>
      <cdr:y>0.87452</cdr:y>
    </cdr:from>
    <cdr:to>
      <cdr:x>0.88274</cdr:x>
      <cdr:y>0.98566</cdr:y>
    </cdr:to>
    <cdr:sp macro="" textlink="">
      <cdr:nvSpPr>
        <cdr:cNvPr id="2" name="TextBox 1">
          <a:extLst xmlns:a="http://schemas.openxmlformats.org/drawingml/2006/main">
            <a:ext uri="{FF2B5EF4-FFF2-40B4-BE49-F238E27FC236}">
              <a16:creationId xmlns:a16="http://schemas.microsoft.com/office/drawing/2014/main" id="{99911CC3-BD16-F2BE-3409-FA5B8DF56FD0}"/>
            </a:ext>
          </a:extLst>
        </cdr:cNvPr>
        <cdr:cNvSpPr txBox="1"/>
      </cdr:nvSpPr>
      <cdr:spPr>
        <a:xfrm xmlns:a="http://schemas.openxmlformats.org/drawingml/2006/main">
          <a:off x="1486757" y="3148258"/>
          <a:ext cx="3438954"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dirty="0">
              <a:solidFill>
                <a:srgbClr val="376092"/>
              </a:solidFill>
              <a:latin typeface="Arial" panose="020B0604020202020204" pitchFamily="34" charset="0"/>
              <a:cs typeface="Arial" panose="020B0604020202020204" pitchFamily="34" charset="0"/>
            </a:rPr>
            <a:t>Total trading volume                         Closing price</a:t>
          </a:r>
          <a:br>
            <a:rPr lang="en-US" sz="1000" dirty="0">
              <a:solidFill>
                <a:srgbClr val="376092"/>
              </a:solidFill>
              <a:latin typeface="Arial" panose="020B0604020202020204" pitchFamily="34" charset="0"/>
              <a:cs typeface="Arial" panose="020B0604020202020204" pitchFamily="34" charset="0"/>
            </a:rPr>
          </a:br>
          <a:r>
            <a:rPr lang="en-US" sz="1000" dirty="0">
              <a:solidFill>
                <a:srgbClr val="376092"/>
              </a:solidFill>
              <a:latin typeface="Arial" panose="020B0604020202020204" pitchFamily="34" charset="0"/>
              <a:cs typeface="Arial" panose="020B0604020202020204" pitchFamily="34" charset="0"/>
            </a:rPr>
            <a:t>(Unit: shares)                                    (Unit: VND)</a:t>
          </a:r>
        </a:p>
      </cdr:txBody>
    </cdr:sp>
  </cdr:relSizeAnchor>
</c:userShapes>
</file>

<file path=ppt/drawings/drawing2.xml><?xml version="1.0" encoding="utf-8"?>
<c:userShapes xmlns:c="http://schemas.openxmlformats.org/drawingml/2006/chart">
  <cdr:relSizeAnchor xmlns:cdr="http://schemas.openxmlformats.org/drawingml/2006/chartDrawing">
    <cdr:from>
      <cdr:x>0.26599</cdr:x>
      <cdr:y>0.85693</cdr:y>
    </cdr:from>
    <cdr:to>
      <cdr:x>0.919</cdr:x>
      <cdr:y>0.98108</cdr:y>
    </cdr:to>
    <cdr:sp macro="" textlink="">
      <cdr:nvSpPr>
        <cdr:cNvPr id="2" name="TextBox 1">
          <a:extLst xmlns:a="http://schemas.openxmlformats.org/drawingml/2006/main">
            <a:ext uri="{FF2B5EF4-FFF2-40B4-BE49-F238E27FC236}">
              <a16:creationId xmlns:a16="http://schemas.microsoft.com/office/drawing/2014/main" id="{F3A3163B-5366-6BCC-8CFE-ED108B870E4A}"/>
            </a:ext>
          </a:extLst>
        </cdr:cNvPr>
        <cdr:cNvSpPr txBox="1"/>
      </cdr:nvSpPr>
      <cdr:spPr>
        <a:xfrm xmlns:a="http://schemas.openxmlformats.org/drawingml/2006/main">
          <a:off x="1400787" y="2761632"/>
          <a:ext cx="3438954"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000" dirty="0">
              <a:solidFill>
                <a:srgbClr val="376092"/>
              </a:solidFill>
              <a:latin typeface="Arial" panose="020B0604020202020204" pitchFamily="34" charset="0"/>
              <a:cs typeface="Arial" panose="020B0604020202020204" pitchFamily="34" charset="0"/>
            </a:rPr>
            <a:t>Total trading value                   Closing index level</a:t>
          </a:r>
          <a:br>
            <a:rPr lang="en-US" sz="1000" dirty="0">
              <a:solidFill>
                <a:srgbClr val="376092"/>
              </a:solidFill>
              <a:latin typeface="Arial" panose="020B0604020202020204" pitchFamily="34" charset="0"/>
              <a:cs typeface="Arial" panose="020B0604020202020204" pitchFamily="34" charset="0"/>
            </a:rPr>
          </a:br>
          <a:r>
            <a:rPr lang="en-US" sz="1000" dirty="0">
              <a:solidFill>
                <a:srgbClr val="376092"/>
              </a:solidFill>
              <a:latin typeface="Arial" panose="020B0604020202020204" pitchFamily="34" charset="0"/>
              <a:cs typeface="Arial" panose="020B0604020202020204" pitchFamily="34" charset="0"/>
            </a:rPr>
            <a:t>(Unit: VND bn)                          (Unit: points)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8FC6FCD7-EFBD-4423-A572-392E990DAE12}" type="datetimeFigureOut">
              <a:rPr lang="en-US" smtClean="0"/>
              <a:t>28/04/2026</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a:t>
            </a:fld>
            <a:endParaRPr lang="en-US"/>
          </a:p>
        </p:txBody>
      </p:sp>
    </p:spTree>
    <p:extLst>
      <p:ext uri="{BB962C8B-B14F-4D97-AF65-F5344CB8AC3E}">
        <p14:creationId xmlns:p14="http://schemas.microsoft.com/office/powerpoint/2010/main" val="396212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4</a:t>
            </a:fld>
            <a:endParaRPr lang="en-US"/>
          </a:p>
        </p:txBody>
      </p:sp>
    </p:spTree>
    <p:extLst>
      <p:ext uri="{BB962C8B-B14F-4D97-AF65-F5344CB8AC3E}">
        <p14:creationId xmlns:p14="http://schemas.microsoft.com/office/powerpoint/2010/main" val="291114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2ABF-9171-E6D4-F200-74C64D23A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09D1E-5ADB-0A28-D92C-83BA8791F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36170A-8479-ADD4-B6A9-EA1C9217DB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7C1B58-41EF-F629-4CF1-4A81A1C31009}"/>
              </a:ext>
            </a:extLst>
          </p:cNvPr>
          <p:cNvSpPr>
            <a:spLocks noGrp="1"/>
          </p:cNvSpPr>
          <p:nvPr>
            <p:ph type="sldNum" sz="quarter" idx="5"/>
          </p:nvPr>
        </p:nvSpPr>
        <p:spPr/>
        <p:txBody>
          <a:bodyPr/>
          <a:lstStyle/>
          <a:p>
            <a:fld id="{CC37FF0D-3108-4406-A6C2-4DB64F82457E}" type="slidenum">
              <a:rPr lang="en-US" smtClean="0"/>
              <a:t>5</a:t>
            </a:fld>
            <a:endParaRPr lang="en-US"/>
          </a:p>
        </p:txBody>
      </p:sp>
    </p:spTree>
    <p:extLst>
      <p:ext uri="{BB962C8B-B14F-4D97-AF65-F5344CB8AC3E}">
        <p14:creationId xmlns:p14="http://schemas.microsoft.com/office/powerpoint/2010/main" val="2925793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6</a:t>
            </a:fld>
            <a:endParaRPr lang="en-US"/>
          </a:p>
        </p:txBody>
      </p:sp>
    </p:spTree>
    <p:extLst>
      <p:ext uri="{BB962C8B-B14F-4D97-AF65-F5344CB8AC3E}">
        <p14:creationId xmlns:p14="http://schemas.microsoft.com/office/powerpoint/2010/main" val="262849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5D3E3-01EB-EA7C-B2A3-FF3A42C0B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E0055D-4D76-038C-919F-451D61FD2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F8387-AF6B-E467-E3E8-60DCC511E8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0D3E23-FEEC-8C07-A4F0-65C94C29D2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81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11</a:t>
            </a:fld>
            <a:endParaRPr lang="en-US"/>
          </a:p>
        </p:txBody>
      </p:sp>
    </p:spTree>
    <p:extLst>
      <p:ext uri="{BB962C8B-B14F-4D97-AF65-F5344CB8AC3E}">
        <p14:creationId xmlns:p14="http://schemas.microsoft.com/office/powerpoint/2010/main" val="2543908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0F085-0092-88CF-03E2-CB6965635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6422B-42A3-4878-2940-FE0CC17AB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B54B3-241A-1EBD-BED3-5A7B377510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7388D9-CC3C-4E5B-251B-0608427B2B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2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28/04/2026</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28/04/2026</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28/04/2026</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28/04/2026</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28/04/2026</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28/04/2026</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28/04/2026</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28/04/2026</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28/04/2026</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28/04/2026</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28/04/2026</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28/04/2026</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28/04/2026</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4FA4-3805-44CB-BD20-8F3029333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00D3DE-F168-4F0D-854B-C4EF57926F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816E4-B0BB-4306-B1EE-AB827764931F}"/>
              </a:ext>
            </a:extLst>
          </p:cNvPr>
          <p:cNvSpPr>
            <a:spLocks noGrp="1"/>
          </p:cNvSpPr>
          <p:nvPr>
            <p:ph type="dt" sz="half" idx="10"/>
          </p:nvPr>
        </p:nvSpPr>
        <p:spPr/>
        <p:txBody>
          <a:bodyPr/>
          <a:lstStyle/>
          <a:p>
            <a:fld id="{14C7D588-041E-4DAD-8F10-17628752EF01}" type="datetimeFigureOut">
              <a:rPr lang="en-US" smtClean="0"/>
              <a:t>28/04/2026</a:t>
            </a:fld>
            <a:endParaRPr lang="en-US"/>
          </a:p>
        </p:txBody>
      </p:sp>
      <p:sp>
        <p:nvSpPr>
          <p:cNvPr id="5" name="Footer Placeholder 4">
            <a:extLst>
              <a:ext uri="{FF2B5EF4-FFF2-40B4-BE49-F238E27FC236}">
                <a16:creationId xmlns:a16="http://schemas.microsoft.com/office/drawing/2014/main" id="{A29F6013-91AD-4DA6-A419-23175DE47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40FE4-2564-4DEA-A6C2-78CDB37342E1}"/>
              </a:ext>
            </a:extLst>
          </p:cNvPr>
          <p:cNvSpPr>
            <a:spLocks noGrp="1"/>
          </p:cNvSpPr>
          <p:nvPr>
            <p:ph type="sldNum" sz="quarter" idx="12"/>
          </p:nvPr>
        </p:nvSpPr>
        <p:spPr/>
        <p:txBody>
          <a:bodyPr/>
          <a:lstStyle/>
          <a:p>
            <a:fld id="{C6D96E3B-0AB9-49A9-B417-C9745CDB62FC}" type="slidenum">
              <a:rPr lang="en-US" smtClean="0"/>
              <a:t>‹#›</a:t>
            </a:fld>
            <a:endParaRPr lang="en-US"/>
          </a:p>
        </p:txBody>
      </p:sp>
    </p:spTree>
    <p:extLst>
      <p:ext uri="{BB962C8B-B14F-4D97-AF65-F5344CB8AC3E}">
        <p14:creationId xmlns:p14="http://schemas.microsoft.com/office/powerpoint/2010/main" val="211581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28/04/2026</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28/04/2026</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28/04/2026</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28/04/2026</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28/04/2026</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0" name="Picture 9" descr="Graphical user interface&#10;&#10;Description automatically generated">
            <a:extLst>
              <a:ext uri="{FF2B5EF4-FFF2-40B4-BE49-F238E27FC236}">
                <a16:creationId xmlns:a16="http://schemas.microsoft.com/office/drawing/2014/main" id="{9F15543C-025A-B75B-9822-BEB2796F77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360" y="-519546"/>
            <a:ext cx="3891280" cy="2036696"/>
          </a:xfrm>
          <a:prstGeom prst="rect">
            <a:avLst/>
          </a:prstGeom>
        </p:spPr>
      </p:pic>
      <p:sp>
        <p:nvSpPr>
          <p:cNvPr id="12" name="Rectangle 11">
            <a:extLst>
              <a:ext uri="{FF2B5EF4-FFF2-40B4-BE49-F238E27FC236}">
                <a16:creationId xmlns:a16="http://schemas.microsoft.com/office/drawing/2014/main" id="{F2C65244-86E2-34F3-A7A8-30D17C8AF1A4}"/>
              </a:ext>
            </a:extLst>
          </p:cNvPr>
          <p:cNvSpPr/>
          <p:nvPr/>
        </p:nvSpPr>
        <p:spPr>
          <a:xfrm>
            <a:off x="1330036" y="813135"/>
            <a:ext cx="10861964" cy="4925292"/>
          </a:xfrm>
          <a:prstGeom prst="rect">
            <a:avLst/>
          </a:prstGeom>
          <a:blipFill dpi="0" rotWithShape="1">
            <a:blip r:embed="rId4">
              <a:extLst>
                <a:ext uri="{28A0092B-C50C-407E-A947-70E740481C1C}">
                  <a14:useLocalDpi xmlns:a14="http://schemas.microsoft.com/office/drawing/2010/main" val="0"/>
                </a:ext>
              </a:extLst>
            </a:blip>
            <a:srcRect/>
            <a:stretch>
              <a:fillRect t="-20309" b="-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Single Corner Rounded 12">
            <a:extLst>
              <a:ext uri="{FF2B5EF4-FFF2-40B4-BE49-F238E27FC236}">
                <a16:creationId xmlns:a16="http://schemas.microsoft.com/office/drawing/2014/main" id="{04415DC2-AC88-B190-869A-EE4A9452F013}"/>
              </a:ext>
            </a:extLst>
          </p:cNvPr>
          <p:cNvSpPr/>
          <p:nvPr/>
        </p:nvSpPr>
        <p:spPr>
          <a:xfrm>
            <a:off x="96981" y="4956504"/>
            <a:ext cx="11346874" cy="1787235"/>
          </a:xfrm>
          <a:prstGeom prst="round1Rect">
            <a:avLst>
              <a:gd name="adj" fmla="val 50000"/>
            </a:avLst>
          </a:prstGeom>
          <a:solidFill>
            <a:srgbClr val="16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E02888-A291-E3B6-A142-B8DEA54F8972}"/>
              </a:ext>
            </a:extLst>
          </p:cNvPr>
          <p:cNvSpPr txBox="1"/>
          <p:nvPr/>
        </p:nvSpPr>
        <p:spPr>
          <a:xfrm>
            <a:off x="1319760" y="5125344"/>
            <a:ext cx="11076478" cy="954107"/>
          </a:xfrm>
          <a:prstGeom prst="rect">
            <a:avLst/>
          </a:prstGeom>
          <a:noFill/>
        </p:spPr>
        <p:txBody>
          <a:bodyPr wrap="square" rtlCol="0">
            <a:spAutoFit/>
          </a:bodyPr>
          <a:lstStyle/>
          <a:p>
            <a:r>
              <a:rPr lang="en-US" sz="3600" b="1" dirty="0">
                <a:solidFill>
                  <a:schemeClr val="bg1"/>
                </a:solidFill>
                <a:latin typeface="Calisto MT" panose="02040603050505030304" pitchFamily="18" charset="0"/>
              </a:rPr>
              <a:t>INVESTOR RELATIONS NEWSLETTER</a:t>
            </a:r>
          </a:p>
          <a:p>
            <a:pPr algn="l"/>
            <a:r>
              <a:rPr lang="en-US" sz="2000" b="1" dirty="0">
                <a:solidFill>
                  <a:schemeClr val="bg1"/>
                </a:solidFill>
                <a:latin typeface="Calisto MT" panose="02040603050505030304" pitchFamily="18" charset="0"/>
              </a:rPr>
              <a:t>Frist Quarter 2026</a:t>
            </a:r>
          </a:p>
        </p:txBody>
      </p:sp>
      <p:sp>
        <p:nvSpPr>
          <p:cNvPr id="20" name="TextBox 19">
            <a:extLst>
              <a:ext uri="{FF2B5EF4-FFF2-40B4-BE49-F238E27FC236}">
                <a16:creationId xmlns:a16="http://schemas.microsoft.com/office/drawing/2014/main" id="{78D7F10E-0B75-9B73-36B8-9A0EC0EFA594}"/>
              </a:ext>
            </a:extLst>
          </p:cNvPr>
          <p:cNvSpPr txBox="1"/>
          <p:nvPr/>
        </p:nvSpPr>
        <p:spPr>
          <a:xfrm>
            <a:off x="1319760" y="6466740"/>
            <a:ext cx="6151418" cy="276999"/>
          </a:xfrm>
          <a:prstGeom prst="rect">
            <a:avLst/>
          </a:prstGeom>
          <a:noFill/>
        </p:spPr>
        <p:txBody>
          <a:bodyPr wrap="square">
            <a:spAutoFit/>
          </a:bodyPr>
          <a:lstStyle/>
          <a:p>
            <a:r>
              <a:rPr lang="en-US" sz="1200" b="1" dirty="0">
                <a:solidFill>
                  <a:schemeClr val="bg2">
                    <a:lumMod val="90000"/>
                  </a:schemeClr>
                </a:solidFill>
                <a:latin typeface="Arial" panose="020B0604020202020204" pitchFamily="34" charset="0"/>
                <a:cs typeface="Arial" panose="020B0604020202020204" pitchFamily="34" charset="0"/>
              </a:rPr>
              <a:t>BAO VIET SECURITIES JOINT STOCK COMPANY</a:t>
            </a:r>
          </a:p>
        </p:txBody>
      </p:sp>
    </p:spTree>
    <p:extLst>
      <p:ext uri="{BB962C8B-B14F-4D97-AF65-F5344CB8AC3E}">
        <p14:creationId xmlns:p14="http://schemas.microsoft.com/office/powerpoint/2010/main" val="2350487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3B67"/>
        </a:solidFill>
        <a:effectLst/>
      </p:bgPr>
    </p:bg>
    <p:spTree>
      <p:nvGrpSpPr>
        <p:cNvPr id="1" name="">
          <a:extLst>
            <a:ext uri="{FF2B5EF4-FFF2-40B4-BE49-F238E27FC236}">
              <a16:creationId xmlns:a16="http://schemas.microsoft.com/office/drawing/2014/main" id="{CB17A231-1954-E235-8000-ACD4275A284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4CFC5F5-D3C0-EF80-F72A-8F62D27BCBB3}"/>
              </a:ext>
            </a:extLst>
          </p:cNvPr>
          <p:cNvSpPr/>
          <p:nvPr/>
        </p:nvSpPr>
        <p:spPr>
          <a:xfrm>
            <a:off x="665315" y="430068"/>
            <a:ext cx="2554967" cy="62345"/>
          </a:xfrm>
          <a:prstGeom prst="roundRect">
            <a:avLst/>
          </a:prstGeom>
          <a:solidFill>
            <a:srgbClr val="3D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3.OpenSans-San"/>
              <a:ea typeface="+mn-ea"/>
              <a:cs typeface="+mn-cs"/>
            </a:endParaRPr>
          </a:p>
        </p:txBody>
      </p:sp>
      <p:sp>
        <p:nvSpPr>
          <p:cNvPr id="4" name="Rectangle: Rounded Corners 3">
            <a:extLst>
              <a:ext uri="{FF2B5EF4-FFF2-40B4-BE49-F238E27FC236}">
                <a16:creationId xmlns:a16="http://schemas.microsoft.com/office/drawing/2014/main" id="{06ED276D-809A-BA4A-B322-A9E8B5FF730A}"/>
              </a:ext>
            </a:extLst>
          </p:cNvPr>
          <p:cNvSpPr/>
          <p:nvPr/>
        </p:nvSpPr>
        <p:spPr>
          <a:xfrm>
            <a:off x="665315" y="430068"/>
            <a:ext cx="2554967" cy="62345"/>
          </a:xfrm>
          <a:prstGeom prst="roundRect">
            <a:avLst/>
          </a:prstGeom>
          <a:solidFill>
            <a:srgbClr val="3D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3.OpenSans-San"/>
              <a:ea typeface="+mn-ea"/>
              <a:cs typeface="+mn-cs"/>
            </a:endParaRPr>
          </a:p>
        </p:txBody>
      </p:sp>
      <p:sp>
        <p:nvSpPr>
          <p:cNvPr id="8" name="TextBox 7">
            <a:extLst>
              <a:ext uri="{FF2B5EF4-FFF2-40B4-BE49-F238E27FC236}">
                <a16:creationId xmlns:a16="http://schemas.microsoft.com/office/drawing/2014/main" id="{25C32436-1F5A-686D-F6C5-015ADDE2B445}"/>
              </a:ext>
            </a:extLst>
          </p:cNvPr>
          <p:cNvSpPr txBox="1"/>
          <p:nvPr/>
        </p:nvSpPr>
        <p:spPr>
          <a:xfrm>
            <a:off x="920018" y="6522263"/>
            <a:ext cx="6151418" cy="276999"/>
          </a:xfrm>
          <a:prstGeom prst="rect">
            <a:avLst/>
          </a:prstGeom>
          <a:noFill/>
          <a:effectLst>
            <a:reflection stA="32000" endPos="65000" dist="50800" dir="5400000" sy="-100000" algn="bl" rotWithShape="0"/>
          </a:effectLst>
        </p:spPr>
        <p:txBody>
          <a:bodyPr wrap="square">
            <a:spAutoFit/>
          </a:bodyPr>
          <a:lstStyle/>
          <a:p>
            <a:pPr lvl="0">
              <a:defRPr/>
            </a:pPr>
            <a:r>
              <a:rPr lang="en-US" sz="1200" b="1" dirty="0">
                <a:solidFill>
                  <a:srgbClr val="E7E6E6">
                    <a:lumMod val="50000"/>
                  </a:srgbClr>
                </a:solidFill>
                <a:latin typeface="Arial" panose="020B0604020202020204" pitchFamily="34" charset="0"/>
                <a:cs typeface="Arial" panose="020B0604020202020204" pitchFamily="34" charset="0"/>
              </a:rPr>
              <a:t>BAO VIET SECURITIES JOINT STOCK COMPANY</a:t>
            </a:r>
          </a:p>
        </p:txBody>
      </p:sp>
      <p:sp>
        <p:nvSpPr>
          <p:cNvPr id="5" name="TextBox 4">
            <a:extLst>
              <a:ext uri="{FF2B5EF4-FFF2-40B4-BE49-F238E27FC236}">
                <a16:creationId xmlns:a16="http://schemas.microsoft.com/office/drawing/2014/main" id="{24503BCB-9156-C045-5C5F-594A91D67273}"/>
              </a:ext>
            </a:extLst>
          </p:cNvPr>
          <p:cNvSpPr txBox="1"/>
          <p:nvPr/>
        </p:nvSpPr>
        <p:spPr>
          <a:xfrm>
            <a:off x="546538" y="2897992"/>
            <a:ext cx="6151419" cy="3239990"/>
          </a:xfrm>
          <a:prstGeom prst="rect">
            <a:avLst/>
          </a:prstGeom>
          <a:noFill/>
        </p:spPr>
        <p:txBody>
          <a:bodyPr wrap="square">
            <a:spAutoFit/>
          </a:bodyPr>
          <a:lstStyle/>
          <a:p>
            <a:pPr marL="0" marR="0" lvl="0" indent="0" algn="just" defTabSz="91440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Continuing its recognition for strong corporate governance domestically, BVSC has been honored as the “Best Securities Company in ESG Governance in Vietnam 2026” by the Global Banking &amp; Finance Awards. The award acknowledges the Company’s consistent efforts in integrating Environmental (E), Social (S), and Governance (G) factors into its strategy and business operations.</a:t>
            </a:r>
          </a:p>
          <a:p>
            <a:pPr marL="0" marR="0" lvl="0" indent="0" algn="just" defTabSz="91440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BVSC remains committed to sustainable development, enhancing transparency, and strengthening risk management. To create long-term value, the Company aims to balance the interests of stakeholders while improving operational efficiency and reinforcing investor confidence.</a:t>
            </a:r>
            <a:endParaRPr kumimoji="0" lang="vi-VN"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14000"/>
              </a:lnSpc>
              <a:spcBef>
                <a:spcPts val="600"/>
              </a:spcBef>
              <a:spcAft>
                <a:spcPts val="600"/>
              </a:spcAft>
              <a:buClrTx/>
              <a:buSzTx/>
              <a:buFontTx/>
              <a:buNone/>
              <a:tabLst/>
              <a:defRPr/>
            </a:pPr>
            <a:endParaRPr kumimoji="0" lang="vi-VN"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0A577DD3-EF97-3A3A-6C1D-C470F1A552DF}"/>
              </a:ext>
            </a:extLst>
          </p:cNvPr>
          <p:cNvSpPr txBox="1"/>
          <p:nvPr/>
        </p:nvSpPr>
        <p:spPr>
          <a:xfrm>
            <a:off x="546538" y="557090"/>
            <a:ext cx="126754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sto MT" panose="02040603050505030304" pitchFamily="18" charset="0"/>
                <a:ea typeface="+mn-ea"/>
                <a:cs typeface="+mn-cs"/>
              </a:rPr>
              <a:t>CORPORATE HIGHLIGHTS</a:t>
            </a:r>
            <a:endParaRPr kumimoji="0" lang="en-US" sz="2400" b="1" i="0" u="none" strike="noStrike" kern="1200" cap="none" spc="0" normalizeH="0" baseline="0" noProof="0" dirty="0">
              <a:ln>
                <a:noFill/>
              </a:ln>
              <a:solidFill>
                <a:srgbClr val="3DCCC7"/>
              </a:solidFill>
              <a:effectLst/>
              <a:uLnTx/>
              <a:uFillTx/>
              <a:latin typeface="Calisto MT" panose="02040603050505030304" pitchFamily="18" charset="0"/>
              <a:ea typeface="+mn-ea"/>
              <a:cs typeface="Arial" panose="020B0604020202020204" pitchFamily="34" charset="0"/>
            </a:endParaRPr>
          </a:p>
        </p:txBody>
      </p:sp>
      <p:sp>
        <p:nvSpPr>
          <p:cNvPr id="3" name="TextBox 2">
            <a:extLst>
              <a:ext uri="{FF2B5EF4-FFF2-40B4-BE49-F238E27FC236}">
                <a16:creationId xmlns:a16="http://schemas.microsoft.com/office/drawing/2014/main" id="{206FFD5F-4214-91C5-4FE3-F68545891449}"/>
              </a:ext>
            </a:extLst>
          </p:cNvPr>
          <p:cNvSpPr txBox="1"/>
          <p:nvPr/>
        </p:nvSpPr>
        <p:spPr>
          <a:xfrm>
            <a:off x="560780" y="1527486"/>
            <a:ext cx="5319003" cy="9233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DCCC7"/>
                </a:solidFill>
                <a:effectLst/>
                <a:uLnTx/>
                <a:uFillTx/>
                <a:latin typeface="A3.OpenSans-San"/>
                <a:ea typeface="+mn-ea"/>
                <a:cs typeface="Arial" panose="020B0604020202020204" pitchFamily="34" charset="0"/>
              </a:rPr>
              <a:t>BVSC HONORED AS “BEST SECURITIES COMPANY IN ESG GOVERNANCE IN VIETNAM 2026” BY GLOBAL BANKING &amp; FINANCE AWARDS</a:t>
            </a:r>
          </a:p>
        </p:txBody>
      </p:sp>
      <p:sp>
        <p:nvSpPr>
          <p:cNvPr id="7" name="Rectangle 6">
            <a:extLst>
              <a:ext uri="{FF2B5EF4-FFF2-40B4-BE49-F238E27FC236}">
                <a16:creationId xmlns:a16="http://schemas.microsoft.com/office/drawing/2014/main" id="{119D6101-AF3E-A592-5813-5B7035406F76}"/>
              </a:ext>
            </a:extLst>
          </p:cNvPr>
          <p:cNvSpPr/>
          <p:nvPr/>
        </p:nvSpPr>
        <p:spPr>
          <a:xfrm>
            <a:off x="6884276" y="1527486"/>
            <a:ext cx="4855779" cy="436825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3.OpenSans-San"/>
              <a:ea typeface="+mn-ea"/>
              <a:cs typeface="+mn-cs"/>
            </a:endParaRPr>
          </a:p>
        </p:txBody>
      </p:sp>
      <p:pic>
        <p:nvPicPr>
          <p:cNvPr id="9" name="Picture 8" descr="Graphical user interface&#10;&#10;Description automatically generated">
            <a:extLst>
              <a:ext uri="{FF2B5EF4-FFF2-40B4-BE49-F238E27FC236}">
                <a16:creationId xmlns:a16="http://schemas.microsoft.com/office/drawing/2014/main" id="{EFB887C0-C371-4B2B-8866-63515A2D9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9403" y="-477983"/>
            <a:ext cx="3891280" cy="2036696"/>
          </a:xfrm>
          <a:prstGeom prst="rect">
            <a:avLst/>
          </a:prstGeom>
        </p:spPr>
      </p:pic>
    </p:spTree>
    <p:extLst>
      <p:ext uri="{BB962C8B-B14F-4D97-AF65-F5344CB8AC3E}">
        <p14:creationId xmlns:p14="http://schemas.microsoft.com/office/powerpoint/2010/main" val="126593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43B312-06FB-3C78-0F4B-CB4487EE1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5874" y="-261508"/>
            <a:ext cx="3135339" cy="1939788"/>
          </a:xfrm>
          <a:prstGeom prst="rect">
            <a:avLst/>
          </a:prstGeom>
        </p:spPr>
      </p:pic>
      <p:sp>
        <p:nvSpPr>
          <p:cNvPr id="7" name="Rectangle 6">
            <a:extLst>
              <a:ext uri="{FF2B5EF4-FFF2-40B4-BE49-F238E27FC236}">
                <a16:creationId xmlns:a16="http://schemas.microsoft.com/office/drawing/2014/main" id="{9BC51294-9406-730E-33B5-1A669869CA08}"/>
              </a:ext>
            </a:extLst>
          </p:cNvPr>
          <p:cNvSpPr/>
          <p:nvPr/>
        </p:nvSpPr>
        <p:spPr>
          <a:xfrm>
            <a:off x="583003" y="1371735"/>
            <a:ext cx="11209603" cy="2700739"/>
          </a:xfrm>
          <a:prstGeom prst="rect">
            <a:avLst/>
          </a:prstGeom>
        </p:spPr>
        <p:txBody>
          <a:bodyPr wrap="square">
            <a:spAutoFit/>
          </a:bodyPr>
          <a:lstStyle/>
          <a:p>
            <a:pPr marL="0" lvl="1" indent="346075" algn="just">
              <a:spcBef>
                <a:spcPts val="600"/>
              </a:spcBef>
              <a:spcAft>
                <a:spcPts val="600"/>
              </a:spcAft>
            </a:pPr>
            <a:r>
              <a:rPr lang="en-US" sz="1250" spc="-10" dirty="0">
                <a:solidFill>
                  <a:srgbClr val="1D4E89"/>
                </a:solidFill>
                <a:latin typeface="Arial" panose="020B0604020202020204" pitchFamily="34" charset="0"/>
                <a:cs typeface="Arial" panose="020B0604020202020204" pitchFamily="34" charset="0"/>
              </a:rPr>
              <a:t>In February, the Company held its 2025 Year-End Review Conference, where the Management Board conducted a comprehensive evaluation of business performance and the completion level of the 2021–2025 strategic plan. In 2025, BVSC recorded revenue of VND 1,032 billion (achieving 101% of the plan) and profit after tax of VND 204.4 billion (achieving 113% of the plan). As a result, the Company successfully concluded its 2021–2025 strategy, with average annual revenue and profit growth reaching 14.8% and 14.2%, respectively, and an average ROE of 9.4% per year. In addition to financial targets, BVSC also fulfilled its non-financial objectives, including accelerating digital transformation and applying AI in business operations and corporate governance. </a:t>
            </a:r>
          </a:p>
          <a:p>
            <a:pPr marL="0" lvl="1" indent="346075" algn="just">
              <a:spcBef>
                <a:spcPts val="600"/>
              </a:spcBef>
            </a:pPr>
            <a:r>
              <a:rPr lang="en-US" sz="1250" dirty="0">
                <a:solidFill>
                  <a:srgbClr val="1D4E89"/>
                </a:solidFill>
                <a:latin typeface="Arial" panose="020B0604020202020204" pitchFamily="34" charset="0"/>
                <a:cs typeface="Arial" panose="020B0604020202020204" pitchFamily="34" charset="0"/>
              </a:rPr>
              <a:t>In 2025, the Company further reinforced its strong governance foundation, with a clear governance structure, a strong emphasis on standards and transparency in information disclosure, and a continuous commitment to improvement in line with market best practices. These efforts were recognized through awards such as the Top 10 Listed Companies with Best Corporate Governance at the HNX Members Conference and the Listed Company Awards organized by the SSC and HOSE.</a:t>
            </a:r>
            <a:r>
              <a:rPr lang="zu-ZA" sz="1250" dirty="0">
                <a:solidFill>
                  <a:srgbClr val="1D4E89"/>
                </a:solidFill>
                <a:latin typeface="Arial" panose="020B0604020202020204" pitchFamily="34" charset="0"/>
                <a:cs typeface="Arial" panose="020B0604020202020204" pitchFamily="34" charset="0"/>
              </a:rPr>
              <a:t> </a:t>
            </a:r>
            <a:endParaRPr lang="en-US" sz="1250" dirty="0">
              <a:solidFill>
                <a:srgbClr val="1D4E89"/>
              </a:solidFill>
              <a:latin typeface="Arial" panose="020B0604020202020204" pitchFamily="34" charset="0"/>
              <a:cs typeface="Arial" panose="020B0604020202020204" pitchFamily="34" charset="0"/>
            </a:endParaRPr>
          </a:p>
          <a:p>
            <a:pPr marL="0" lvl="1" indent="346075" algn="just">
              <a:spcBef>
                <a:spcPts val="600"/>
              </a:spcBef>
            </a:pPr>
            <a:r>
              <a:rPr lang="en-US" sz="1250" dirty="0">
                <a:solidFill>
                  <a:srgbClr val="1D4E89"/>
                </a:solidFill>
                <a:latin typeface="Arial" panose="020B0604020202020204" pitchFamily="34" charset="0"/>
                <a:cs typeface="Arial" panose="020B0604020202020204" pitchFamily="34" charset="0"/>
              </a:rPr>
              <a:t>Building on this foundation, the Company has set its direction for 2026 with a target profit growth of approximately 3%, while remaining committed to sustainable development, enhancing operational efficiency, and creating long-term value for shareholders.</a:t>
            </a:r>
          </a:p>
          <a:p>
            <a:pPr marL="0" lvl="1" algn="just">
              <a:spcBef>
                <a:spcPts val="600"/>
              </a:spcBef>
              <a:spcAft>
                <a:spcPts val="600"/>
              </a:spcAft>
            </a:pPr>
            <a:r>
              <a:rPr lang="vi-VN" sz="1200" dirty="0">
                <a:latin typeface="Arial" panose="020B0604020202020204" pitchFamily="34" charset="0"/>
                <a:cs typeface="Arial" panose="020B0604020202020204" pitchFamily="34" charset="0"/>
              </a:rPr>
              <a:t>.</a:t>
            </a:r>
            <a:endParaRPr lang="en-US" sz="1400" dirty="0">
              <a:solidFill>
                <a:srgbClr val="080809"/>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73CBFF5-5B24-CD34-DD41-A1B14BFD06AD}"/>
              </a:ext>
            </a:extLst>
          </p:cNvPr>
          <p:cNvSpPr txBox="1"/>
          <p:nvPr/>
        </p:nvSpPr>
        <p:spPr>
          <a:xfrm>
            <a:off x="137005" y="974447"/>
            <a:ext cx="11754207" cy="417678"/>
          </a:xfrm>
          <a:prstGeom prst="rect">
            <a:avLst/>
          </a:prstGeom>
          <a:noFill/>
        </p:spPr>
        <p:txBody>
          <a:bodyPr wrap="square">
            <a:spAutoFit/>
          </a:bodyPr>
          <a:lstStyle/>
          <a:p>
            <a:pPr marR="0" lvl="1" algn="just">
              <a:lnSpc>
                <a:spcPct val="150000"/>
              </a:lnSpc>
              <a:spcBef>
                <a:spcPts val="0"/>
              </a:spcBef>
              <a:spcAft>
                <a:spcPts val="0"/>
              </a:spcAft>
            </a:pPr>
            <a:r>
              <a:rPr lang="en-US" sz="1600" b="1" dirty="0">
                <a:solidFill>
                  <a:srgbClr val="1D4E89"/>
                </a:solidFill>
                <a:latin typeface="Calisto MT" panose="02040603050505030304" pitchFamily="18" charset="0"/>
              </a:rPr>
              <a:t>2025 YEAR-END REVIEW CONFERENCE</a:t>
            </a:r>
          </a:p>
        </p:txBody>
      </p:sp>
      <p:sp>
        <p:nvSpPr>
          <p:cNvPr id="6" name="TextBox 5">
            <a:extLst>
              <a:ext uri="{FF2B5EF4-FFF2-40B4-BE49-F238E27FC236}">
                <a16:creationId xmlns:a16="http://schemas.microsoft.com/office/drawing/2014/main" id="{EA15EC64-68DB-B9E9-0C99-439BB1179E1F}"/>
              </a:ext>
            </a:extLst>
          </p:cNvPr>
          <p:cNvSpPr txBox="1"/>
          <p:nvPr/>
        </p:nvSpPr>
        <p:spPr>
          <a:xfrm>
            <a:off x="583004" y="541998"/>
            <a:ext cx="8983766" cy="523220"/>
          </a:xfrm>
          <a:prstGeom prst="rect">
            <a:avLst/>
          </a:prstGeom>
          <a:noFill/>
        </p:spPr>
        <p:txBody>
          <a:bodyPr wrap="square" rtlCol="0">
            <a:spAutoFit/>
          </a:bodyPr>
          <a:lstStyle/>
          <a:p>
            <a:r>
              <a:rPr lang="en-US" sz="2800" b="1" dirty="0">
                <a:solidFill>
                  <a:schemeClr val="tx2">
                    <a:lumMod val="50000"/>
                  </a:schemeClr>
                </a:solidFill>
                <a:latin typeface="Calisto MT" panose="02040603050505030304" pitchFamily="18" charset="0"/>
              </a:rPr>
              <a:t>CORPORATE HIGHLIGHTS</a:t>
            </a:r>
          </a:p>
        </p:txBody>
      </p:sp>
      <p:sp>
        <p:nvSpPr>
          <p:cNvPr id="10" name="Rectangle: Rounded Corners 9">
            <a:extLst>
              <a:ext uri="{FF2B5EF4-FFF2-40B4-BE49-F238E27FC236}">
                <a16:creationId xmlns:a16="http://schemas.microsoft.com/office/drawing/2014/main" id="{EF9BD678-0EDA-B23A-81B7-5FC91DC44C6F}"/>
              </a:ext>
            </a:extLst>
          </p:cNvPr>
          <p:cNvSpPr/>
          <p:nvPr/>
        </p:nvSpPr>
        <p:spPr>
          <a:xfrm>
            <a:off x="665315" y="430068"/>
            <a:ext cx="2554967" cy="6234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4BA213C-B7E2-321A-E979-1AFCD9CDCD59}"/>
              </a:ext>
            </a:extLst>
          </p:cNvPr>
          <p:cNvSpPr/>
          <p:nvPr/>
        </p:nvSpPr>
        <p:spPr>
          <a:xfrm>
            <a:off x="665315" y="3909779"/>
            <a:ext cx="5468720" cy="2870165"/>
          </a:xfrm>
          <a:prstGeom prst="rect">
            <a:avLst/>
          </a:prstGeom>
          <a:blipFill dpi="0" rotWithShape="1">
            <a:blip r:embed="rId4">
              <a:extLst>
                <a:ext uri="{28A0092B-C50C-407E-A947-70E740481C1C}">
                  <a14:useLocalDpi xmlns:a14="http://schemas.microsoft.com/office/drawing/2010/main" val="0"/>
                </a:ext>
              </a:extLst>
            </a:blip>
            <a:srcRect/>
            <a:stretch>
              <a:fillRect l="-21" t="-1493" r="21" b="-204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D117BE1-53BD-E68F-AA08-770786868CDE}"/>
              </a:ext>
            </a:extLst>
          </p:cNvPr>
          <p:cNvSpPr/>
          <p:nvPr/>
        </p:nvSpPr>
        <p:spPr>
          <a:xfrm>
            <a:off x="6356195" y="3909779"/>
            <a:ext cx="5436411" cy="2870165"/>
          </a:xfrm>
          <a:prstGeom prst="rect">
            <a:avLst/>
          </a:prstGeom>
          <a:blipFill dpi="0" rotWithShape="1">
            <a:blip r:embed="rId5">
              <a:extLst>
                <a:ext uri="{28A0092B-C50C-407E-A947-70E740481C1C}">
                  <a14:useLocalDpi xmlns:a14="http://schemas.microsoft.com/office/drawing/2010/main" val="0"/>
                </a:ext>
              </a:extLst>
            </a:blip>
            <a:srcRect/>
            <a:stretch>
              <a:fillRect t="-8025" b="-132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874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3B67"/>
        </a:solidFill>
        <a:effectLst/>
      </p:bgPr>
    </p:bg>
    <p:spTree>
      <p:nvGrpSpPr>
        <p:cNvPr id="1" name="">
          <a:extLst>
            <a:ext uri="{FF2B5EF4-FFF2-40B4-BE49-F238E27FC236}">
              <a16:creationId xmlns:a16="http://schemas.microsoft.com/office/drawing/2014/main" id="{CEC7B24C-6780-C5B8-43F5-B27ECFC96729}"/>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EAB14A3-AE9F-2E8C-5079-FA391972E01F}"/>
              </a:ext>
            </a:extLst>
          </p:cNvPr>
          <p:cNvSpPr/>
          <p:nvPr/>
        </p:nvSpPr>
        <p:spPr>
          <a:xfrm>
            <a:off x="665315" y="430068"/>
            <a:ext cx="2554967" cy="62345"/>
          </a:xfrm>
          <a:prstGeom prst="roundRect">
            <a:avLst/>
          </a:prstGeom>
          <a:solidFill>
            <a:srgbClr val="3D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3.OpenSans-San"/>
              <a:ea typeface="+mn-ea"/>
              <a:cs typeface="+mn-cs"/>
            </a:endParaRPr>
          </a:p>
        </p:txBody>
      </p:sp>
      <p:sp>
        <p:nvSpPr>
          <p:cNvPr id="4" name="Rectangle: Rounded Corners 3">
            <a:extLst>
              <a:ext uri="{FF2B5EF4-FFF2-40B4-BE49-F238E27FC236}">
                <a16:creationId xmlns:a16="http://schemas.microsoft.com/office/drawing/2014/main" id="{2584FAC1-E7F9-09A3-6F9F-79055130FB60}"/>
              </a:ext>
            </a:extLst>
          </p:cNvPr>
          <p:cNvSpPr/>
          <p:nvPr/>
        </p:nvSpPr>
        <p:spPr>
          <a:xfrm>
            <a:off x="665315" y="430068"/>
            <a:ext cx="2554967" cy="62345"/>
          </a:xfrm>
          <a:prstGeom prst="roundRect">
            <a:avLst/>
          </a:prstGeom>
          <a:solidFill>
            <a:srgbClr val="3DC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3.OpenSans-San"/>
              <a:ea typeface="+mn-ea"/>
              <a:cs typeface="+mn-cs"/>
            </a:endParaRPr>
          </a:p>
        </p:txBody>
      </p:sp>
      <p:sp>
        <p:nvSpPr>
          <p:cNvPr id="8" name="TextBox 7">
            <a:extLst>
              <a:ext uri="{FF2B5EF4-FFF2-40B4-BE49-F238E27FC236}">
                <a16:creationId xmlns:a16="http://schemas.microsoft.com/office/drawing/2014/main" id="{9F3FFE8C-31E7-476E-7D77-69C81DA6200F}"/>
              </a:ext>
            </a:extLst>
          </p:cNvPr>
          <p:cNvSpPr txBox="1"/>
          <p:nvPr/>
        </p:nvSpPr>
        <p:spPr>
          <a:xfrm>
            <a:off x="920018" y="6522263"/>
            <a:ext cx="6151418" cy="276999"/>
          </a:xfrm>
          <a:prstGeom prst="rect">
            <a:avLst/>
          </a:prstGeom>
          <a:noFill/>
          <a:effectLst>
            <a:reflection stA="32000" endPos="65000" dist="50800" dir="5400000" sy="-100000" algn="bl" rotWithShape="0"/>
          </a:effectLst>
        </p:spPr>
        <p:txBody>
          <a:bodyPr wrap="square">
            <a:spAutoFit/>
          </a:bodyPr>
          <a:lstStyle/>
          <a:p>
            <a:pPr lvl="0">
              <a:defRPr/>
            </a:pPr>
            <a:r>
              <a:rPr lang="en-US" sz="1200" b="1" dirty="0">
                <a:solidFill>
                  <a:srgbClr val="E7E6E6">
                    <a:lumMod val="50000"/>
                  </a:srgbClr>
                </a:solidFill>
                <a:latin typeface="Arial" panose="020B0604020202020204" pitchFamily="34" charset="0"/>
                <a:cs typeface="Arial" panose="020B0604020202020204" pitchFamily="34" charset="0"/>
              </a:rPr>
              <a:t>BAO VIET SECURITIES JOINT STOCK COMPANY</a:t>
            </a:r>
          </a:p>
        </p:txBody>
      </p:sp>
      <p:sp>
        <p:nvSpPr>
          <p:cNvPr id="5" name="TextBox 4">
            <a:extLst>
              <a:ext uri="{FF2B5EF4-FFF2-40B4-BE49-F238E27FC236}">
                <a16:creationId xmlns:a16="http://schemas.microsoft.com/office/drawing/2014/main" id="{298764AB-1894-BB4A-47A3-03BF8DE19620}"/>
              </a:ext>
            </a:extLst>
          </p:cNvPr>
          <p:cNvSpPr txBox="1"/>
          <p:nvPr/>
        </p:nvSpPr>
        <p:spPr>
          <a:xfrm>
            <a:off x="546538" y="1256407"/>
            <a:ext cx="10930759" cy="240405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srgbClr val="3DCCC7"/>
                </a:solidFill>
                <a:effectLst/>
                <a:uLnTx/>
                <a:uFillTx/>
                <a:latin typeface="Calisto MT" panose="02040603050505030304" pitchFamily="18" charset="0"/>
                <a:ea typeface="+mn-ea"/>
                <a:cs typeface="Arial" panose="020B0604020202020204" pitchFamily="34" charset="0"/>
              </a:rPr>
              <a:t>PLAN FOR HOLDING THE 2026 ANNUAL GENERAL MEETING OF SHAREHOLDERS.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April 23, 2026, BVSC’s Board of Directors issued Resolution No. 15/2026/NQ-</a:t>
            </a:r>
            <a:r>
              <a:rPr kumimoji="0" lang="en-US" sz="15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HDQT</a:t>
            </a: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regarding the organization of the 2026 Annual General Meeting of Shareholders, with the following details: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Record date for AGM:</a:t>
            </a: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May 18, 2026</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Tentative meeting date: </a:t>
            </a: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June 16, 2026</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Venue: Expected to be held at the 2nd Floor Meeting Room, Bao Viet Building, No. 8 Le Thai To Street, Hoan Kiem Ward, Hanoi, Vietnam.</a:t>
            </a:r>
          </a:p>
        </p:txBody>
      </p:sp>
      <p:sp>
        <p:nvSpPr>
          <p:cNvPr id="13" name="TextBox 12">
            <a:extLst>
              <a:ext uri="{FF2B5EF4-FFF2-40B4-BE49-F238E27FC236}">
                <a16:creationId xmlns:a16="http://schemas.microsoft.com/office/drawing/2014/main" id="{11AB3AA0-929B-297B-5306-0BF5DE54E68D}"/>
              </a:ext>
            </a:extLst>
          </p:cNvPr>
          <p:cNvSpPr txBox="1"/>
          <p:nvPr/>
        </p:nvSpPr>
        <p:spPr>
          <a:xfrm>
            <a:off x="546538" y="557090"/>
            <a:ext cx="89837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sto MT" panose="02040603050505030304" pitchFamily="18" charset="0"/>
                <a:ea typeface="+mn-ea"/>
                <a:cs typeface="+mn-cs"/>
              </a:rPr>
              <a:t>OTHER INFORMATION</a:t>
            </a:r>
            <a:endParaRPr kumimoji="0" lang="en-US" sz="2400" b="1" i="0" u="none" strike="noStrike" kern="1200" cap="none" spc="0" normalizeH="0" baseline="0" noProof="0" dirty="0">
              <a:ln>
                <a:noFill/>
              </a:ln>
              <a:solidFill>
                <a:srgbClr val="3DCCC7"/>
              </a:solidFill>
              <a:effectLst/>
              <a:uLnTx/>
              <a:uFillTx/>
              <a:latin typeface="Calisto MT" panose="02040603050505030304" pitchFamily="18" charset="0"/>
              <a:ea typeface="+mn-ea"/>
              <a:cs typeface="Arial" panose="020B0604020202020204" pitchFamily="34" charset="0"/>
            </a:endParaRPr>
          </a:p>
        </p:txBody>
      </p:sp>
      <p:pic>
        <p:nvPicPr>
          <p:cNvPr id="3" name="Picture 2" descr="Graphical user interface&#10;&#10;Description automatically generated">
            <a:extLst>
              <a:ext uri="{FF2B5EF4-FFF2-40B4-BE49-F238E27FC236}">
                <a16:creationId xmlns:a16="http://schemas.microsoft.com/office/drawing/2014/main" id="{382C63A6-3EA7-E839-9DA0-42BB46DFB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159" y="-461258"/>
            <a:ext cx="3891280" cy="2036696"/>
          </a:xfrm>
          <a:prstGeom prst="rect">
            <a:avLst/>
          </a:prstGeom>
        </p:spPr>
      </p:pic>
    </p:spTree>
    <p:extLst>
      <p:ext uri="{BB962C8B-B14F-4D97-AF65-F5344CB8AC3E}">
        <p14:creationId xmlns:p14="http://schemas.microsoft.com/office/powerpoint/2010/main" val="108573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A318519-E892-A071-765E-9FEC7EA85550}"/>
              </a:ext>
            </a:extLst>
          </p:cNvPr>
          <p:cNvSpPr txBox="1"/>
          <p:nvPr/>
        </p:nvSpPr>
        <p:spPr>
          <a:xfrm>
            <a:off x="1095946" y="1867317"/>
            <a:ext cx="7426257" cy="1107996"/>
          </a:xfrm>
          <a:prstGeom prst="rect">
            <a:avLst/>
          </a:prstGeom>
          <a:noFill/>
        </p:spPr>
        <p:txBody>
          <a:bodyPr wrap="square" rtlCol="0">
            <a:spAutoFit/>
          </a:bodyPr>
          <a:lstStyle/>
          <a:p>
            <a:pPr algn="l"/>
            <a:r>
              <a:rPr lang="en-US" sz="6600" b="1" dirty="0">
                <a:solidFill>
                  <a:schemeClr val="tx2"/>
                </a:solidFill>
                <a:latin typeface="Calisto MT" panose="02040603050505030304" pitchFamily="18" charset="0"/>
              </a:rPr>
              <a:t>THANK YOU</a:t>
            </a:r>
          </a:p>
        </p:txBody>
      </p:sp>
      <p:pic>
        <p:nvPicPr>
          <p:cNvPr id="7" name="Picture 6">
            <a:extLst>
              <a:ext uri="{FF2B5EF4-FFF2-40B4-BE49-F238E27FC236}">
                <a16:creationId xmlns:a16="http://schemas.microsoft.com/office/drawing/2014/main" id="{0E161F1D-9560-D129-6448-8FFDF4A6D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1118" y="-141557"/>
            <a:ext cx="3135339" cy="1939788"/>
          </a:xfrm>
          <a:prstGeom prst="rect">
            <a:avLst/>
          </a:prstGeom>
        </p:spPr>
      </p:pic>
    </p:spTree>
    <p:extLst>
      <p:ext uri="{BB962C8B-B14F-4D97-AF65-F5344CB8AC3E}">
        <p14:creationId xmlns:p14="http://schemas.microsoft.com/office/powerpoint/2010/main" val="411091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C50A2-89B7-8F9B-B4E2-5503DE0A451F}"/>
              </a:ext>
            </a:extLst>
          </p:cNvPr>
          <p:cNvSpPr/>
          <p:nvPr/>
        </p:nvSpPr>
        <p:spPr>
          <a:xfrm>
            <a:off x="0" y="-1"/>
            <a:ext cx="12192000" cy="1478507"/>
          </a:xfrm>
          <a:prstGeom prst="rect">
            <a:avLst/>
          </a:prstGeom>
          <a:solidFill>
            <a:srgbClr val="16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C9EE702D-FA59-0504-08A2-12874D6A69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9403" y="-477983"/>
            <a:ext cx="3891280" cy="2036696"/>
          </a:xfrm>
          <a:prstGeom prst="rect">
            <a:avLst/>
          </a:prstGeom>
        </p:spPr>
      </p:pic>
      <p:sp>
        <p:nvSpPr>
          <p:cNvPr id="4" name="TextBox 3">
            <a:extLst>
              <a:ext uri="{FF2B5EF4-FFF2-40B4-BE49-F238E27FC236}">
                <a16:creationId xmlns:a16="http://schemas.microsoft.com/office/drawing/2014/main" id="{6BA62A5B-DAA1-75B7-786C-E28E45E4814F}"/>
              </a:ext>
            </a:extLst>
          </p:cNvPr>
          <p:cNvSpPr txBox="1"/>
          <p:nvPr/>
        </p:nvSpPr>
        <p:spPr>
          <a:xfrm>
            <a:off x="3002973" y="385309"/>
            <a:ext cx="5796430" cy="769441"/>
          </a:xfrm>
          <a:prstGeom prst="rect">
            <a:avLst/>
          </a:prstGeom>
          <a:noFill/>
        </p:spPr>
        <p:txBody>
          <a:bodyPr wrap="square" rtlCol="0">
            <a:spAutoFit/>
          </a:bodyPr>
          <a:lstStyle/>
          <a:p>
            <a:pPr algn="ctr"/>
            <a:r>
              <a:rPr lang="en-US" sz="4400" b="1" dirty="0">
                <a:solidFill>
                  <a:schemeClr val="bg2"/>
                </a:solidFill>
                <a:latin typeface="Calisto MT" panose="02040603050505030304" pitchFamily="18" charset="0"/>
              </a:rPr>
              <a:t>CONTENTS</a:t>
            </a:r>
          </a:p>
        </p:txBody>
      </p:sp>
      <p:sp>
        <p:nvSpPr>
          <p:cNvPr id="6" name="Rectangle 5">
            <a:extLst>
              <a:ext uri="{FF2B5EF4-FFF2-40B4-BE49-F238E27FC236}">
                <a16:creationId xmlns:a16="http://schemas.microsoft.com/office/drawing/2014/main" id="{0CD7EAF5-99AB-3DE1-0DA8-87D7A6B43392}"/>
              </a:ext>
            </a:extLst>
          </p:cNvPr>
          <p:cNvSpPr/>
          <p:nvPr/>
        </p:nvSpPr>
        <p:spPr>
          <a:xfrm>
            <a:off x="0" y="1478506"/>
            <a:ext cx="12192000" cy="5379494"/>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2EA694A-3A78-9C14-44D6-137ED5D4F5BF}"/>
              </a:ext>
            </a:extLst>
          </p:cNvPr>
          <p:cNvSpPr txBox="1"/>
          <p:nvPr/>
        </p:nvSpPr>
        <p:spPr>
          <a:xfrm>
            <a:off x="950163" y="1863816"/>
            <a:ext cx="5688762" cy="3823291"/>
          </a:xfrm>
          <a:prstGeom prst="rect">
            <a:avLst/>
          </a:prstGeom>
          <a:noFill/>
        </p:spPr>
        <p:txBody>
          <a:bodyPr wrap="square" rtlCol="0">
            <a:spAutoFit/>
          </a:bodyPr>
          <a:lstStyle/>
          <a:p>
            <a:pPr marL="342900" indent="-342900" algn="l">
              <a:lnSpc>
                <a:spcPct val="200000"/>
              </a:lnSpc>
              <a:buAutoNum type="arabicPeriod"/>
            </a:pPr>
            <a:r>
              <a:rPr lang="en-US" sz="2500" b="1" dirty="0">
                <a:solidFill>
                  <a:srgbClr val="163B67"/>
                </a:solidFill>
                <a:latin typeface="Calisto MT" panose="02040603050505030304" pitchFamily="18" charset="0"/>
              </a:rPr>
              <a:t>STOCK INFORMATION</a:t>
            </a:r>
          </a:p>
          <a:p>
            <a:pPr marL="342900" indent="-342900" algn="l">
              <a:lnSpc>
                <a:spcPct val="200000"/>
              </a:lnSpc>
              <a:buAutoNum type="arabicPeriod"/>
            </a:pPr>
            <a:r>
              <a:rPr lang="en-US" sz="2500" b="1" dirty="0">
                <a:solidFill>
                  <a:srgbClr val="163B67"/>
                </a:solidFill>
                <a:latin typeface="Calisto MT" panose="02040603050505030304" pitchFamily="18" charset="0"/>
              </a:rPr>
              <a:t>MARKET HIGHLIGHTS</a:t>
            </a:r>
          </a:p>
          <a:p>
            <a:pPr marL="342900" indent="-342900" algn="l">
              <a:lnSpc>
                <a:spcPct val="200000"/>
              </a:lnSpc>
              <a:buAutoNum type="arabicPeriod"/>
            </a:pPr>
            <a:r>
              <a:rPr lang="en-US" sz="2500" b="1" dirty="0">
                <a:solidFill>
                  <a:srgbClr val="163B67"/>
                </a:solidFill>
                <a:latin typeface="Calisto MT" panose="02040603050505030304" pitchFamily="18" charset="0"/>
              </a:rPr>
              <a:t>BUSINESS HIGHLIGHTS</a:t>
            </a:r>
          </a:p>
          <a:p>
            <a:pPr marL="342900" indent="-342900" algn="l">
              <a:lnSpc>
                <a:spcPct val="200000"/>
              </a:lnSpc>
              <a:buAutoNum type="arabicPeriod"/>
            </a:pPr>
            <a:r>
              <a:rPr lang="en-US" sz="2500" b="1" dirty="0">
                <a:solidFill>
                  <a:srgbClr val="163B67"/>
                </a:solidFill>
                <a:latin typeface="Calisto MT" panose="02040603050505030304" pitchFamily="18" charset="0"/>
              </a:rPr>
              <a:t>CORPORATE HIGHLIGHTS</a:t>
            </a:r>
          </a:p>
          <a:p>
            <a:pPr marL="342900" indent="-342900" algn="l">
              <a:lnSpc>
                <a:spcPct val="200000"/>
              </a:lnSpc>
              <a:buAutoNum type="arabicPeriod"/>
            </a:pPr>
            <a:r>
              <a:rPr lang="en-US" sz="2500" b="1" dirty="0">
                <a:solidFill>
                  <a:srgbClr val="163B67"/>
                </a:solidFill>
                <a:latin typeface="Calisto MT" panose="02040603050505030304" pitchFamily="18" charset="0"/>
              </a:rPr>
              <a:t>OTHER INFORMATION</a:t>
            </a:r>
          </a:p>
        </p:txBody>
      </p:sp>
      <p:sp>
        <p:nvSpPr>
          <p:cNvPr id="8" name="TextBox 7">
            <a:extLst>
              <a:ext uri="{FF2B5EF4-FFF2-40B4-BE49-F238E27FC236}">
                <a16:creationId xmlns:a16="http://schemas.microsoft.com/office/drawing/2014/main" id="{4B233C24-5E57-8ECC-57B4-94ECBD4DE14A}"/>
              </a:ext>
            </a:extLst>
          </p:cNvPr>
          <p:cNvSpPr txBox="1"/>
          <p:nvPr/>
        </p:nvSpPr>
        <p:spPr>
          <a:xfrm>
            <a:off x="950163" y="6550223"/>
            <a:ext cx="6151418" cy="307777"/>
          </a:xfrm>
          <a:prstGeom prst="rect">
            <a:avLst/>
          </a:prstGeom>
          <a:noFill/>
        </p:spPr>
        <p:txBody>
          <a:bodyPr wrap="square">
            <a:spAutoFit/>
          </a:bodyPr>
          <a:lstStyle/>
          <a:p>
            <a:r>
              <a:rPr lang="en-US" sz="1400" b="1" dirty="0">
                <a:solidFill>
                  <a:schemeClr val="bg2">
                    <a:lumMod val="90000"/>
                  </a:schemeClr>
                </a:solidFill>
              </a:rPr>
              <a:t>BAO VIET SECURITIES JOINT STOCK COMPANY</a:t>
            </a:r>
          </a:p>
        </p:txBody>
      </p:sp>
    </p:spTree>
    <p:extLst>
      <p:ext uri="{BB962C8B-B14F-4D97-AF65-F5344CB8AC3E}">
        <p14:creationId xmlns:p14="http://schemas.microsoft.com/office/powerpoint/2010/main" val="414492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965D4F6-0B98-F705-720B-F6627F4A2578}"/>
              </a:ext>
            </a:extLst>
          </p:cNvPr>
          <p:cNvGraphicFramePr>
            <a:graphicFrameLocks noGrp="1"/>
          </p:cNvGraphicFramePr>
          <p:nvPr>
            <p:extLst>
              <p:ext uri="{D42A27DB-BD31-4B8C-83A1-F6EECF244321}">
                <p14:modId xmlns:p14="http://schemas.microsoft.com/office/powerpoint/2010/main" val="527354115"/>
              </p:ext>
            </p:extLst>
          </p:nvPr>
        </p:nvGraphicFramePr>
        <p:xfrm>
          <a:off x="836503" y="2012117"/>
          <a:ext cx="4888888" cy="3206765"/>
        </p:xfrm>
        <a:graphic>
          <a:graphicData uri="http://schemas.openxmlformats.org/drawingml/2006/table">
            <a:tbl>
              <a:tblPr firstRow="1" firstCol="1" bandRow="1"/>
              <a:tblGrid>
                <a:gridCol w="2608568">
                  <a:extLst>
                    <a:ext uri="{9D8B030D-6E8A-4147-A177-3AD203B41FA5}">
                      <a16:colId xmlns:a16="http://schemas.microsoft.com/office/drawing/2014/main" val="20000"/>
                    </a:ext>
                  </a:extLst>
                </a:gridCol>
                <a:gridCol w="2280320">
                  <a:extLst>
                    <a:ext uri="{9D8B030D-6E8A-4147-A177-3AD203B41FA5}">
                      <a16:colId xmlns:a16="http://schemas.microsoft.com/office/drawing/2014/main" val="20001"/>
                    </a:ext>
                  </a:extLst>
                </a:gridCol>
              </a:tblGrid>
              <a:tr h="338695">
                <a:tc>
                  <a:txBody>
                    <a:bodyPr/>
                    <a:lstStyle/>
                    <a:p>
                      <a:pPr algn="l" rtl="0" fontAlgn="ctr"/>
                      <a:r>
                        <a:rPr lang="en-US" sz="1600" b="1" i="0" u="none" strike="noStrike" dirty="0">
                          <a:solidFill>
                            <a:schemeClr val="tx2"/>
                          </a:solidFill>
                          <a:effectLst/>
                          <a:latin typeface="Arial" panose="020B0604020202020204" pitchFamily="34" charset="0"/>
                          <a:cs typeface="Arial" panose="020B0604020202020204" pitchFamily="34" charset="0"/>
                        </a:rPr>
                        <a:t>Exchange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ctr"/>
                      <a:r>
                        <a:rPr lang="en-US" sz="1600" b="1" i="0" u="none" strike="noStrike" dirty="0">
                          <a:solidFill>
                            <a:srgbClr val="1D4E89"/>
                          </a:solidFill>
                          <a:effectLst/>
                          <a:latin typeface="Arial" panose="020B0604020202020204" pitchFamily="34" charset="0"/>
                          <a:ea typeface="Calibri" panose="020F0502020204030204" pitchFamily="34" charset="0"/>
                          <a:cs typeface="Arial" panose="020B0604020202020204" pitchFamily="34" charset="0"/>
                        </a:rPr>
                        <a:t>HNX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38695">
                <a:tc>
                  <a:txBody>
                    <a:bodyPr/>
                    <a:lstStyle/>
                    <a:p>
                      <a:pPr algn="l" rtl="0" fontAlgn="ctr"/>
                      <a:r>
                        <a:rPr lang="en-US" sz="1600" b="1" i="0" u="none" strike="noStrike" dirty="0">
                          <a:solidFill>
                            <a:schemeClr val="tx2"/>
                          </a:solidFill>
                          <a:effectLst/>
                          <a:latin typeface="Arial" panose="020B0604020202020204" pitchFamily="34" charset="0"/>
                          <a:cs typeface="Arial" panose="020B0604020202020204" pitchFamily="34" charset="0"/>
                        </a:rPr>
                        <a:t>Price range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ctr"/>
                      <a:r>
                        <a:rPr lang="en-US" sz="1600" b="0" i="0" u="none" strike="noStrike" kern="1200" dirty="0">
                          <a:solidFill>
                            <a:srgbClr val="1D4E89"/>
                          </a:solidFill>
                          <a:effectLst/>
                          <a:latin typeface="Arial" panose="020B0604020202020204" pitchFamily="34" charset="0"/>
                          <a:ea typeface="Calibri" panose="020F0502020204030204" pitchFamily="34" charset="0"/>
                          <a:cs typeface="Arial" panose="020B0604020202020204" pitchFamily="34" charset="0"/>
                        </a:rPr>
                        <a:t>VND 24,300 – 32,600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38695">
                <a:tc>
                  <a:txBody>
                    <a:bodyPr/>
                    <a:lstStyle/>
                    <a:p>
                      <a:pPr algn="l" rtl="0" fontAlgn="ctr"/>
                      <a:r>
                        <a:rPr lang="en-US" sz="1600" b="1" i="0" u="none" strike="noStrike" dirty="0">
                          <a:solidFill>
                            <a:schemeClr val="tx2"/>
                          </a:solidFill>
                          <a:effectLst/>
                          <a:latin typeface="Arial" panose="020B0604020202020204" pitchFamily="34" charset="0"/>
                          <a:cs typeface="Arial" panose="020B0604020202020204" pitchFamily="34" charset="0"/>
                        </a:rPr>
                        <a:t>Market cap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ctr"/>
                      <a:r>
                        <a:rPr lang="en-US" sz="1600" b="0" i="0" u="none" strike="noStrike" dirty="0">
                          <a:solidFill>
                            <a:srgbClr val="1D4E89"/>
                          </a:solidFill>
                          <a:effectLst/>
                          <a:latin typeface="Arial" panose="020B0604020202020204" pitchFamily="34" charset="0"/>
                          <a:ea typeface="Calibri" panose="020F0502020204030204" pitchFamily="34" charset="0"/>
                          <a:cs typeface="Arial" panose="020B0604020202020204" pitchFamily="34" charset="0"/>
                        </a:rPr>
                        <a:t>VND 1,927.74</a:t>
                      </a:r>
                      <a:r>
                        <a:rPr lang="en-US" sz="1600" b="0" i="0" u="none" strike="noStrike" baseline="0" dirty="0">
                          <a:solidFill>
                            <a:srgbClr val="1D4E89"/>
                          </a:solidFill>
                          <a:effectLst/>
                          <a:latin typeface="Arial" panose="020B0604020202020204" pitchFamily="34" charset="0"/>
                          <a:ea typeface="Calibri" panose="020F0502020204030204" pitchFamily="34" charset="0"/>
                          <a:cs typeface="Arial" panose="020B0604020202020204" pitchFamily="34" charset="0"/>
                        </a:rPr>
                        <a:t> </a:t>
                      </a:r>
                      <a:r>
                        <a:rPr lang="en-US" sz="1600" b="0" i="0" u="none" strike="noStrike" dirty="0">
                          <a:solidFill>
                            <a:srgbClr val="1D4E89"/>
                          </a:solidFill>
                          <a:effectLst/>
                          <a:latin typeface="Arial" panose="020B0604020202020204" pitchFamily="34" charset="0"/>
                          <a:ea typeface="Calibri" panose="020F0502020204030204" pitchFamily="34" charset="0"/>
                          <a:cs typeface="Arial" panose="020B0604020202020204" pitchFamily="34" charset="0"/>
                        </a:rPr>
                        <a:t>bn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38695">
                <a:tc>
                  <a:txBody>
                    <a:bodyPr/>
                    <a:lstStyle/>
                    <a:p>
                      <a:pPr algn="l" rtl="0" fontAlgn="ctr"/>
                      <a:r>
                        <a:rPr lang="vi-VN" sz="1600" b="1" i="0" u="none" strike="noStrike" dirty="0">
                          <a:solidFill>
                            <a:schemeClr val="tx2"/>
                          </a:solidFill>
                          <a:effectLst/>
                          <a:latin typeface="Arial" panose="020B0604020202020204" pitchFamily="34" charset="0"/>
                          <a:cs typeface="Arial" panose="020B0604020202020204" pitchFamily="34" charset="0"/>
                        </a:rPr>
                        <a:t>Shares outstanding</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ctr"/>
                      <a:r>
                        <a:rPr lang="en-US" sz="1600" b="0" i="0" u="none" strike="noStrike" dirty="0">
                          <a:solidFill>
                            <a:srgbClr val="1D4E89"/>
                          </a:solidFill>
                          <a:effectLst/>
                          <a:latin typeface="Arial" panose="020B0604020202020204" pitchFamily="34" charset="0"/>
                          <a:ea typeface="Calibri" panose="020F0502020204030204" pitchFamily="34" charset="0"/>
                          <a:cs typeface="Arial" panose="020B0604020202020204" pitchFamily="34" charset="0"/>
                        </a:rPr>
                        <a:t>        72</a:t>
                      </a:r>
                      <a:r>
                        <a:rPr lang="en-US" sz="1600" b="0" i="0" u="none" strike="noStrike" baseline="0" dirty="0">
                          <a:solidFill>
                            <a:srgbClr val="1D4E89"/>
                          </a:solidFill>
                          <a:effectLst/>
                          <a:latin typeface="Arial" panose="020B0604020202020204" pitchFamily="34" charset="0"/>
                          <a:ea typeface="Calibri" panose="020F0502020204030204" pitchFamily="34" charset="0"/>
                          <a:cs typeface="Arial" panose="020B0604020202020204" pitchFamily="34" charset="0"/>
                        </a:rPr>
                        <a:t>,</a:t>
                      </a:r>
                      <a:r>
                        <a:rPr lang="en-US" sz="1600" b="0" i="0" u="none" strike="noStrike" dirty="0">
                          <a:solidFill>
                            <a:srgbClr val="1D4E89"/>
                          </a:solidFill>
                          <a:effectLst/>
                          <a:latin typeface="Arial" panose="020B0604020202020204" pitchFamily="34" charset="0"/>
                          <a:ea typeface="Calibri" panose="020F0502020204030204" pitchFamily="34" charset="0"/>
                          <a:cs typeface="Arial" panose="020B0604020202020204" pitchFamily="34" charset="0"/>
                        </a:rPr>
                        <a:t>200</a:t>
                      </a:r>
                      <a:r>
                        <a:rPr lang="en-US" sz="1600" b="0" i="0" u="none" strike="noStrike" baseline="0" dirty="0">
                          <a:solidFill>
                            <a:srgbClr val="1D4E89"/>
                          </a:solidFill>
                          <a:effectLst/>
                          <a:latin typeface="Arial" panose="020B0604020202020204" pitchFamily="34" charset="0"/>
                          <a:ea typeface="Calibri" panose="020F0502020204030204" pitchFamily="34" charset="0"/>
                          <a:cs typeface="Arial" panose="020B0604020202020204" pitchFamily="34" charset="0"/>
                        </a:rPr>
                        <a:t>,</a:t>
                      </a:r>
                      <a:r>
                        <a:rPr lang="en-US" sz="1600" b="0" i="0" u="none" strike="noStrike" dirty="0">
                          <a:solidFill>
                            <a:srgbClr val="1D4E89"/>
                          </a:solidFill>
                          <a:effectLst/>
                          <a:latin typeface="Arial" panose="020B0604020202020204" pitchFamily="34" charset="0"/>
                          <a:ea typeface="Calibri" panose="020F0502020204030204" pitchFamily="34" charset="0"/>
                          <a:cs typeface="Arial" panose="020B0604020202020204" pitchFamily="34" charset="0"/>
                        </a:rPr>
                        <a:t>145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38695">
                <a:tc>
                  <a:txBody>
                    <a:bodyPr/>
                    <a:lstStyle/>
                    <a:p>
                      <a:pPr algn="l" rtl="0" fontAlgn="ctr"/>
                      <a:r>
                        <a:rPr lang="en-US" sz="1600" b="1" i="0" u="none" strike="noStrike" dirty="0">
                          <a:solidFill>
                            <a:schemeClr val="tx2"/>
                          </a:solidFill>
                          <a:effectLst/>
                          <a:latin typeface="Arial" panose="020B0604020202020204" pitchFamily="34" charset="0"/>
                          <a:cs typeface="Arial" panose="020B0604020202020204" pitchFamily="34" charset="0"/>
                        </a:rPr>
                        <a:t>Average daily trading volume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ctr"/>
                      <a:r>
                        <a:rPr lang="en-US" sz="1600" b="0" i="0" u="none" strike="noStrike" dirty="0">
                          <a:solidFill>
                            <a:srgbClr val="1D4E89"/>
                          </a:solidFill>
                          <a:effectLst/>
                          <a:latin typeface="Arial" panose="020B0604020202020204" pitchFamily="34" charset="0"/>
                          <a:ea typeface="Calibri" panose="020F0502020204030204" pitchFamily="34" charset="0"/>
                          <a:cs typeface="Arial" panose="020B0604020202020204" pitchFamily="34" charset="0"/>
                        </a:rPr>
                        <a:t>                      </a:t>
                      </a:r>
                      <a:r>
                        <a:rPr lang="en-US" sz="1600" b="0" i="0" u="none" strike="noStrike" kern="1200" dirty="0">
                          <a:solidFill>
                            <a:srgbClr val="1D4E89"/>
                          </a:solidFill>
                          <a:effectLst/>
                          <a:latin typeface="Arial" panose="020B0604020202020204" pitchFamily="34" charset="0"/>
                          <a:ea typeface="Calibri" panose="020F0502020204030204" pitchFamily="34" charset="0"/>
                          <a:cs typeface="Arial" panose="020B0604020202020204" pitchFamily="34" charset="0"/>
                        </a:rPr>
                        <a:t>309,254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38695">
                <a:tc>
                  <a:txBody>
                    <a:bodyPr/>
                    <a:lstStyle/>
                    <a:p>
                      <a:pPr algn="l" rtl="0" fontAlgn="ctr"/>
                      <a:r>
                        <a:rPr lang="vi-VN" sz="1600" b="1" i="0" u="none" strike="noStrike" dirty="0">
                          <a:solidFill>
                            <a:schemeClr val="tx2"/>
                          </a:solidFill>
                          <a:effectLst/>
                          <a:latin typeface="Arial" panose="020B0604020202020204" pitchFamily="34" charset="0"/>
                          <a:cs typeface="Arial" panose="020B0604020202020204" pitchFamily="34" charset="0"/>
                        </a:rPr>
                        <a:t>Foreign </a:t>
                      </a:r>
                      <a:r>
                        <a:rPr lang="en-US" sz="1600" b="1" i="0" u="none" strike="noStrike" dirty="0">
                          <a:solidFill>
                            <a:schemeClr val="tx2"/>
                          </a:solidFill>
                          <a:effectLst/>
                          <a:latin typeface="Arial" panose="020B0604020202020204" pitchFamily="34" charset="0"/>
                          <a:cs typeface="Arial" panose="020B0604020202020204" pitchFamily="34" charset="0"/>
                        </a:rPr>
                        <a:t>o</a:t>
                      </a:r>
                      <a:r>
                        <a:rPr lang="vi-VN" sz="1600" b="1" i="0" u="none" strike="noStrike" dirty="0">
                          <a:solidFill>
                            <a:schemeClr val="tx2"/>
                          </a:solidFill>
                          <a:effectLst/>
                          <a:latin typeface="Arial" panose="020B0604020202020204" pitchFamily="34" charset="0"/>
                          <a:cs typeface="Arial" panose="020B0604020202020204" pitchFamily="34" charset="0"/>
                        </a:rPr>
                        <a:t>wnership</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ctr"/>
                      <a:r>
                        <a:rPr lang="en-US" sz="1600" b="0" i="0" u="none" strike="noStrike" dirty="0">
                          <a:solidFill>
                            <a:srgbClr val="1D4E89"/>
                          </a:solidFill>
                          <a:effectLst/>
                          <a:latin typeface="Arial" panose="020B0604020202020204" pitchFamily="34" charset="0"/>
                          <a:ea typeface="Calibri" panose="020F0502020204030204" pitchFamily="34" charset="0"/>
                          <a:cs typeface="Arial" panose="020B0604020202020204" pitchFamily="34" charset="0"/>
                        </a:rPr>
                        <a:t>1.20%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38695">
                <a:tc>
                  <a:txBody>
                    <a:bodyPr/>
                    <a:lstStyle/>
                    <a:p>
                      <a:pPr algn="l" rtl="0" fontAlgn="ctr"/>
                      <a:r>
                        <a:rPr lang="en-US" sz="1600" b="1" i="0" u="none" strike="noStrike" dirty="0">
                          <a:solidFill>
                            <a:schemeClr val="tx2"/>
                          </a:solidFill>
                          <a:effectLst/>
                          <a:latin typeface="Arial" panose="020B0604020202020204" pitchFamily="34" charset="0"/>
                          <a:cs typeface="Arial" panose="020B0604020202020204" pitchFamily="34" charset="0"/>
                        </a:rPr>
                        <a:t>EPS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ctr"/>
                      <a:r>
                        <a:rPr lang="en-US" sz="1600" b="0" i="0" u="none" strike="noStrike" kern="1200" dirty="0">
                          <a:solidFill>
                            <a:srgbClr val="1D4E89"/>
                          </a:solidFill>
                          <a:effectLst/>
                          <a:latin typeface="Arial" panose="020B0604020202020204" pitchFamily="34" charset="0"/>
                          <a:ea typeface="Calibri" panose="020F0502020204030204" pitchFamily="34" charset="0"/>
                          <a:cs typeface="Arial" panose="020B0604020202020204" pitchFamily="34" charset="0"/>
                        </a:rPr>
                        <a:t>3,110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38695">
                <a:tc>
                  <a:txBody>
                    <a:bodyPr/>
                    <a:lstStyle/>
                    <a:p>
                      <a:pPr algn="l" rtl="0" fontAlgn="ctr"/>
                      <a:r>
                        <a:rPr lang="en-US" sz="1600" b="1" i="0" u="none" strike="noStrike" dirty="0">
                          <a:solidFill>
                            <a:schemeClr val="tx2"/>
                          </a:solidFill>
                          <a:effectLst/>
                          <a:latin typeface="Arial" panose="020B0604020202020204" pitchFamily="34" charset="0"/>
                          <a:cs typeface="Arial" panose="020B0604020202020204" pitchFamily="34" charset="0"/>
                        </a:rPr>
                        <a:t>P/E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ctr"/>
                      <a:r>
                        <a:rPr lang="en-US" sz="1600" b="0" i="0" u="none" strike="noStrike" kern="1200" dirty="0">
                          <a:solidFill>
                            <a:srgbClr val="1D4E89"/>
                          </a:solidFill>
                          <a:effectLst/>
                          <a:latin typeface="Arial" panose="020B0604020202020204" pitchFamily="34" charset="0"/>
                          <a:ea typeface="Calibri" panose="020F0502020204030204" pitchFamily="34" charset="0"/>
                          <a:cs typeface="Arial" panose="020B0604020202020204" pitchFamily="34" charset="0"/>
                        </a:rPr>
                        <a:t>8.59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38695">
                <a:tc>
                  <a:txBody>
                    <a:bodyPr/>
                    <a:lstStyle/>
                    <a:p>
                      <a:pPr algn="l" rtl="0" fontAlgn="ctr"/>
                      <a:r>
                        <a:rPr lang="en-US" sz="1600" b="1" i="0" u="none" strike="noStrike" dirty="0">
                          <a:solidFill>
                            <a:schemeClr val="tx2"/>
                          </a:solidFill>
                          <a:effectLst/>
                          <a:latin typeface="Arial" panose="020B0604020202020204" pitchFamily="34" charset="0"/>
                          <a:cs typeface="Arial" panose="020B0604020202020204" pitchFamily="34" charset="0"/>
                        </a:rPr>
                        <a:t>Beta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rtl="0" fontAlgn="ctr"/>
                      <a:r>
                        <a:rPr lang="en-US" sz="1600" b="0" i="0" u="none" strike="noStrike" kern="1200" baseline="0" dirty="0">
                          <a:solidFill>
                            <a:srgbClr val="1D4E89"/>
                          </a:solidFill>
                          <a:effectLst/>
                          <a:latin typeface="Arial" panose="020B0604020202020204" pitchFamily="34" charset="0"/>
                          <a:ea typeface="Calibri" panose="020F0502020204030204" pitchFamily="34" charset="0"/>
                          <a:cs typeface="Arial" panose="020B0604020202020204" pitchFamily="34" charset="0"/>
                        </a:rPr>
                        <a:t>1.38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7" name="TextBox 6">
            <a:extLst>
              <a:ext uri="{FF2B5EF4-FFF2-40B4-BE49-F238E27FC236}">
                <a16:creationId xmlns:a16="http://schemas.microsoft.com/office/drawing/2014/main" id="{A57CA2A1-9AF8-4680-6FA4-840457237EFC}"/>
              </a:ext>
            </a:extLst>
          </p:cNvPr>
          <p:cNvSpPr txBox="1"/>
          <p:nvPr/>
        </p:nvSpPr>
        <p:spPr>
          <a:xfrm>
            <a:off x="836503" y="5447298"/>
            <a:ext cx="5656118" cy="461665"/>
          </a:xfrm>
          <a:prstGeom prst="rect">
            <a:avLst/>
          </a:prstGeom>
          <a:noFill/>
        </p:spPr>
        <p:txBody>
          <a:bodyPr wrap="square" rtlCol="0">
            <a:spAutoFit/>
          </a:bodyPr>
          <a:lstStyle/>
          <a:p>
            <a:r>
              <a:rPr lang="en-US" sz="1200" i="1" dirty="0">
                <a:solidFill>
                  <a:srgbClr val="1D4E89"/>
                </a:solidFill>
                <a:latin typeface="Arial" panose="020B0604020202020204" pitchFamily="34" charset="0"/>
                <a:cs typeface="Arial" panose="020B0604020202020204" pitchFamily="34" charset="0"/>
              </a:rPr>
              <a:t>* Financial indicators updated by the end of March 31, 2026</a:t>
            </a:r>
          </a:p>
          <a:p>
            <a:r>
              <a:rPr lang="en-US" sz="1200" i="1" dirty="0">
                <a:solidFill>
                  <a:srgbClr val="1D4E89"/>
                </a:solidFill>
                <a:latin typeface="Arial" panose="020B0604020202020204" pitchFamily="34" charset="0"/>
                <a:cs typeface="Arial" panose="020B0604020202020204" pitchFamily="34" charset="0"/>
              </a:rPr>
              <a:t>* Price range is defined from January 01 to March 31, 2026</a:t>
            </a:r>
          </a:p>
        </p:txBody>
      </p:sp>
      <p:sp>
        <p:nvSpPr>
          <p:cNvPr id="4" name="Rectangle 3">
            <a:extLst>
              <a:ext uri="{FF2B5EF4-FFF2-40B4-BE49-F238E27FC236}">
                <a16:creationId xmlns:a16="http://schemas.microsoft.com/office/drawing/2014/main" id="{B4F15024-C750-B3EF-43C5-EA1C818D9BDA}"/>
              </a:ext>
            </a:extLst>
          </p:cNvPr>
          <p:cNvSpPr/>
          <p:nvPr/>
        </p:nvSpPr>
        <p:spPr>
          <a:xfrm>
            <a:off x="0" y="-1"/>
            <a:ext cx="12192000" cy="1478507"/>
          </a:xfrm>
          <a:prstGeom prst="rect">
            <a:avLst/>
          </a:prstGeom>
          <a:solidFill>
            <a:srgbClr val="163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EC73BD-445F-4A3A-64B0-60980F00555A}"/>
              </a:ext>
            </a:extLst>
          </p:cNvPr>
          <p:cNvSpPr txBox="1"/>
          <p:nvPr/>
        </p:nvSpPr>
        <p:spPr>
          <a:xfrm>
            <a:off x="2814471" y="385309"/>
            <a:ext cx="6563058" cy="707886"/>
          </a:xfrm>
          <a:prstGeom prst="rect">
            <a:avLst/>
          </a:prstGeom>
          <a:noFill/>
        </p:spPr>
        <p:txBody>
          <a:bodyPr wrap="square" rtlCol="0">
            <a:spAutoFit/>
          </a:bodyPr>
          <a:lstStyle/>
          <a:p>
            <a:pPr algn="ctr"/>
            <a:r>
              <a:rPr lang="en-US" sz="4000" b="1" dirty="0">
                <a:solidFill>
                  <a:schemeClr val="bg2"/>
                </a:solidFill>
                <a:latin typeface="Calisto MT" panose="02040603050505030304" pitchFamily="18" charset="0"/>
              </a:rPr>
              <a:t>STOCK INFORMATION</a:t>
            </a:r>
          </a:p>
        </p:txBody>
      </p:sp>
      <p:pic>
        <p:nvPicPr>
          <p:cNvPr id="11" name="Picture 10" descr="Graphical user interface&#10;&#10;Description automatically generated">
            <a:extLst>
              <a:ext uri="{FF2B5EF4-FFF2-40B4-BE49-F238E27FC236}">
                <a16:creationId xmlns:a16="http://schemas.microsoft.com/office/drawing/2014/main" id="{F2CC49EC-500C-9BB8-A829-C48AF9068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9403" y="-477983"/>
            <a:ext cx="3891280" cy="2036696"/>
          </a:xfrm>
          <a:prstGeom prst="rect">
            <a:avLst/>
          </a:prstGeom>
        </p:spPr>
      </p:pic>
      <p:sp>
        <p:nvSpPr>
          <p:cNvPr id="12" name="TextBox 11">
            <a:extLst>
              <a:ext uri="{FF2B5EF4-FFF2-40B4-BE49-F238E27FC236}">
                <a16:creationId xmlns:a16="http://schemas.microsoft.com/office/drawing/2014/main" id="{FB6640CF-0BB1-630F-0024-1AB9B2B2DDD0}"/>
              </a:ext>
            </a:extLst>
          </p:cNvPr>
          <p:cNvSpPr txBox="1"/>
          <p:nvPr/>
        </p:nvSpPr>
        <p:spPr>
          <a:xfrm>
            <a:off x="920018" y="6522263"/>
            <a:ext cx="6151418" cy="276999"/>
          </a:xfrm>
          <a:prstGeom prst="rect">
            <a:avLst/>
          </a:prstGeom>
          <a:noFill/>
        </p:spPr>
        <p:txBody>
          <a:bodyPr wrap="square">
            <a:spAutoFit/>
          </a:bodyPr>
          <a:lstStyle/>
          <a:p>
            <a:r>
              <a:rPr lang="en-US" sz="1200" b="1" dirty="0">
                <a:solidFill>
                  <a:schemeClr val="bg2">
                    <a:lumMod val="90000"/>
                  </a:schemeClr>
                </a:solidFill>
                <a:latin typeface="Arial" panose="020B0604020202020204" pitchFamily="34" charset="0"/>
                <a:cs typeface="Arial" panose="020B0604020202020204" pitchFamily="34" charset="0"/>
              </a:rPr>
              <a:t>BAO VIET SECURITIES JOINT STOCK COMPANY</a:t>
            </a:r>
          </a:p>
        </p:txBody>
      </p:sp>
      <p:graphicFrame>
        <p:nvGraphicFramePr>
          <p:cNvPr id="3" name="Chart 2">
            <a:extLst>
              <a:ext uri="{FF2B5EF4-FFF2-40B4-BE49-F238E27FC236}">
                <a16:creationId xmlns:a16="http://schemas.microsoft.com/office/drawing/2014/main" id="{9CD830D4-AF90-D2DF-65F1-3A9E2D68A23C}"/>
              </a:ext>
            </a:extLst>
          </p:cNvPr>
          <p:cNvGraphicFramePr>
            <a:graphicFrameLocks/>
          </p:cNvGraphicFramePr>
          <p:nvPr>
            <p:extLst>
              <p:ext uri="{D42A27DB-BD31-4B8C-83A1-F6EECF244321}">
                <p14:modId xmlns:p14="http://schemas.microsoft.com/office/powerpoint/2010/main" val="3752815359"/>
              </p:ext>
            </p:extLst>
          </p:nvPr>
        </p:nvGraphicFramePr>
        <p:xfrm>
          <a:off x="6288192" y="2012117"/>
          <a:ext cx="5579999"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69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05D74DB-7AC1-CC0D-D19A-489E3E7DDB7D}"/>
              </a:ext>
            </a:extLst>
          </p:cNvPr>
          <p:cNvSpPr/>
          <p:nvPr/>
        </p:nvSpPr>
        <p:spPr>
          <a:xfrm>
            <a:off x="665315" y="430068"/>
            <a:ext cx="2554967" cy="6234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4FDD69-9EE6-0C3E-806F-97600406F52A}"/>
              </a:ext>
            </a:extLst>
          </p:cNvPr>
          <p:cNvSpPr txBox="1"/>
          <p:nvPr/>
        </p:nvSpPr>
        <p:spPr>
          <a:xfrm>
            <a:off x="35543" y="507632"/>
            <a:ext cx="5796430" cy="523220"/>
          </a:xfrm>
          <a:prstGeom prst="rect">
            <a:avLst/>
          </a:prstGeom>
          <a:noFill/>
        </p:spPr>
        <p:txBody>
          <a:bodyPr wrap="square" rtlCol="0">
            <a:spAutoFit/>
          </a:bodyPr>
          <a:lstStyle/>
          <a:p>
            <a:pPr algn="ctr"/>
            <a:r>
              <a:rPr lang="en-US" sz="2800" b="1" dirty="0">
                <a:solidFill>
                  <a:schemeClr val="tx2"/>
                </a:solidFill>
                <a:latin typeface="Calisto MT" panose="02040603050505030304" pitchFamily="18" charset="0"/>
              </a:rPr>
              <a:t>MARKET HIGHLIGHTS</a:t>
            </a:r>
          </a:p>
        </p:txBody>
      </p:sp>
      <p:sp>
        <p:nvSpPr>
          <p:cNvPr id="5" name="TextBox 4">
            <a:extLst>
              <a:ext uri="{FF2B5EF4-FFF2-40B4-BE49-F238E27FC236}">
                <a16:creationId xmlns:a16="http://schemas.microsoft.com/office/drawing/2014/main" id="{519F7944-6F57-F33D-6A54-04EFE7B669A3}"/>
              </a:ext>
            </a:extLst>
          </p:cNvPr>
          <p:cNvSpPr txBox="1"/>
          <p:nvPr/>
        </p:nvSpPr>
        <p:spPr>
          <a:xfrm>
            <a:off x="355661" y="1893988"/>
            <a:ext cx="5648624" cy="3909404"/>
          </a:xfrm>
          <a:prstGeom prst="rect">
            <a:avLst/>
          </a:prstGeom>
          <a:noFill/>
        </p:spPr>
        <p:txBody>
          <a:bodyPr wrap="square" rtlCol="0">
            <a:spAutoFit/>
          </a:bodyPr>
          <a:lstStyle/>
          <a:p>
            <a:pPr marL="285750" indent="-285750" algn="just">
              <a:lnSpc>
                <a:spcPct val="114000"/>
              </a:lnSpc>
              <a:spcBef>
                <a:spcPts val="600"/>
              </a:spcBef>
              <a:buFontTx/>
              <a:buChar char="-"/>
              <a:defRPr/>
            </a:pPr>
            <a:r>
              <a:rPr lang="en-US" sz="1400" b="1" noProof="1">
                <a:solidFill>
                  <a:schemeClr val="tx2"/>
                </a:solidFill>
                <a:latin typeface="Arial" panose="020B0604020202020204" pitchFamily="34" charset="0"/>
                <a:ea typeface="Calibri" panose="020F0502020204030204" pitchFamily="34" charset="0"/>
                <a:cs typeface="Arial" panose="020B0604020202020204" pitchFamily="34" charset="0"/>
              </a:rPr>
              <a:t>Positive economic growth</a:t>
            </a:r>
            <a:r>
              <a:rPr lang="vi-VN" sz="1400" b="1" noProof="1">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Q1 </a:t>
            </a:r>
            <a:r>
              <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rPr>
              <a:t>GDP </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grew by </a:t>
            </a:r>
            <a:r>
              <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rPr>
              <a:t>7</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a:t>
            </a:r>
            <a:r>
              <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rPr>
              <a:t>83%, </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outperforming the same quarter last year (Q1 2025: +7.07%</a:t>
            </a:r>
            <a:r>
              <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Given a high growth target and various resolutions and policies introduced, the economy is expected to continue growing strongly in the following quarters, creating a favorable business environment for listed companies</a:t>
            </a:r>
            <a:r>
              <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rPr>
              <a:t>.</a:t>
            </a:r>
            <a:endPar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4000"/>
              </a:lnSpc>
              <a:spcBef>
                <a:spcPts val="600"/>
              </a:spcBef>
              <a:buFontTx/>
              <a:buChar char="-"/>
              <a:defRPr/>
            </a:pPr>
            <a:r>
              <a:rPr lang="en-US" sz="1400" b="1" noProof="1">
                <a:solidFill>
                  <a:schemeClr val="tx2"/>
                </a:solidFill>
                <a:latin typeface="Arial" panose="020B0604020202020204" pitchFamily="34" charset="0"/>
                <a:ea typeface="Calibri" panose="020F0502020204030204" pitchFamily="34" charset="0"/>
                <a:cs typeface="Arial" panose="020B0604020202020204" pitchFamily="34" charset="0"/>
              </a:rPr>
              <a:t>Robust performance for listed companies in Q1. </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Profit after tax of firms in the BVS-80 is projected to grow by 9.5% in Q1, and accelerate to 11.2% for full-year 2026. </a:t>
            </a:r>
            <a:endPar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14000"/>
              </a:lnSpc>
              <a:spcBef>
                <a:spcPts val="600"/>
              </a:spcBef>
              <a:buFontTx/>
              <a:buChar char="-"/>
              <a:defRPr/>
            </a:pPr>
            <a:r>
              <a:rPr lang="en-US" sz="1400" b="1" noProof="1">
                <a:solidFill>
                  <a:schemeClr val="tx2"/>
                </a:solidFill>
                <a:latin typeface="Arial" panose="020B0604020202020204" pitchFamily="34" charset="0"/>
                <a:ea typeface="Calibri" panose="020F0502020204030204" pitchFamily="34" charset="0"/>
                <a:cs typeface="Arial" panose="020B0604020202020204" pitchFamily="34" charset="0"/>
              </a:rPr>
              <a:t>Vietnam’s stock market was upgraded to FTSE’s Secondary Emerging Market</a:t>
            </a:r>
            <a:r>
              <a:rPr lang="vi-VN" sz="1400" b="1" noProof="1">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in the semi-annual review 2026, taking effect since September 2026</a:t>
            </a:r>
            <a:r>
              <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rPr>
              <a:t>. </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Beyond attracting foreign capital inflows, the upgrade would strengthen Vietnam’s standing on the global investment map, enhancing its long-term appeal to both domestic and international investors.</a:t>
            </a:r>
            <a:endPar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3D9EF7A-C22E-DC70-495C-11E9A108480B}"/>
              </a:ext>
            </a:extLst>
          </p:cNvPr>
          <p:cNvSpPr txBox="1"/>
          <p:nvPr/>
        </p:nvSpPr>
        <p:spPr>
          <a:xfrm>
            <a:off x="1795668" y="1152893"/>
            <a:ext cx="4136001" cy="400110"/>
          </a:xfrm>
          <a:prstGeom prst="rect">
            <a:avLst/>
          </a:prstGeom>
          <a:noFill/>
        </p:spPr>
        <p:txBody>
          <a:bodyPr wrap="square" rtlCol="0">
            <a:spAutoFit/>
          </a:bodyPr>
          <a:lstStyle/>
          <a:p>
            <a:pPr algn="l"/>
            <a:r>
              <a:rPr lang="en-US" sz="2000" b="1" dirty="0">
                <a:solidFill>
                  <a:schemeClr val="tx2"/>
                </a:solidFill>
                <a:latin typeface="Calisto MT" panose="02040603050505030304" pitchFamily="18" charset="0"/>
              </a:rPr>
              <a:t>OPPORTUNITIES</a:t>
            </a:r>
          </a:p>
        </p:txBody>
      </p:sp>
      <p:sp>
        <p:nvSpPr>
          <p:cNvPr id="8" name="TextBox 7">
            <a:extLst>
              <a:ext uri="{FF2B5EF4-FFF2-40B4-BE49-F238E27FC236}">
                <a16:creationId xmlns:a16="http://schemas.microsoft.com/office/drawing/2014/main" id="{F8841E46-E552-967C-5958-C5470DC0D608}"/>
              </a:ext>
            </a:extLst>
          </p:cNvPr>
          <p:cNvSpPr txBox="1"/>
          <p:nvPr/>
        </p:nvSpPr>
        <p:spPr>
          <a:xfrm>
            <a:off x="7588573" y="1168112"/>
            <a:ext cx="3322344" cy="400110"/>
          </a:xfrm>
          <a:prstGeom prst="rect">
            <a:avLst/>
          </a:prstGeom>
          <a:noFill/>
        </p:spPr>
        <p:txBody>
          <a:bodyPr wrap="square" rtlCol="0">
            <a:spAutoFit/>
          </a:bodyPr>
          <a:lstStyle/>
          <a:p>
            <a:r>
              <a:rPr lang="en-US" sz="2000" b="1" dirty="0">
                <a:solidFill>
                  <a:schemeClr val="tx2"/>
                </a:solidFill>
                <a:latin typeface="Calisto MT" panose="02040603050505030304" pitchFamily="18" charset="0"/>
              </a:rPr>
              <a:t>CHALLENGES</a:t>
            </a:r>
          </a:p>
        </p:txBody>
      </p:sp>
      <p:cxnSp>
        <p:nvCxnSpPr>
          <p:cNvPr id="13" name="Straight Connector 12">
            <a:extLst>
              <a:ext uri="{FF2B5EF4-FFF2-40B4-BE49-F238E27FC236}">
                <a16:creationId xmlns:a16="http://schemas.microsoft.com/office/drawing/2014/main" id="{7712206A-AE1D-F4C5-DBA2-6E187AB8354D}"/>
              </a:ext>
            </a:extLst>
          </p:cNvPr>
          <p:cNvCxnSpPr/>
          <p:nvPr/>
        </p:nvCxnSpPr>
        <p:spPr>
          <a:xfrm>
            <a:off x="6187716" y="1568222"/>
            <a:ext cx="0" cy="4690285"/>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FE2194F-915D-E6E9-22F2-C8EA7A07E5B9}"/>
              </a:ext>
            </a:extLst>
          </p:cNvPr>
          <p:cNvSpPr txBox="1"/>
          <p:nvPr/>
        </p:nvSpPr>
        <p:spPr>
          <a:xfrm>
            <a:off x="6288522" y="1908358"/>
            <a:ext cx="5465191" cy="4784002"/>
          </a:xfrm>
          <a:prstGeom prst="rect">
            <a:avLst/>
          </a:prstGeom>
          <a:noFill/>
        </p:spPr>
        <p:txBody>
          <a:bodyPr wrap="square" rtlCol="0">
            <a:spAutoFit/>
          </a:bodyPr>
          <a:lstStyle/>
          <a:p>
            <a:pPr marL="285750" indent="-285750" algn="just">
              <a:lnSpc>
                <a:spcPct val="114000"/>
              </a:lnSpc>
              <a:spcBef>
                <a:spcPts val="600"/>
              </a:spcBef>
              <a:buFontTx/>
              <a:buChar char="-"/>
            </a:pPr>
            <a:r>
              <a:rPr lang="en-US" sz="1400" b="1" noProof="1">
                <a:solidFill>
                  <a:schemeClr val="tx2"/>
                </a:solidFill>
                <a:latin typeface="Arial" panose="020B0604020202020204" pitchFamily="34" charset="0"/>
                <a:ea typeface="Calibri" panose="020F0502020204030204" pitchFamily="34" charset="0"/>
                <a:cs typeface="Arial" panose="020B0604020202020204" pitchFamily="34" charset="0"/>
              </a:rPr>
              <a:t>Tensions in the Middle East </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led to global capital outflows from risk assets and higher energy prices, disrupting supply chains and heightening inflationary pressures. This, in turn, prompted central banks to adjust their monetary policies, keeping interest rates at elevated levels.</a:t>
            </a:r>
          </a:p>
          <a:p>
            <a:pPr marL="285750" indent="-285750" algn="just">
              <a:lnSpc>
                <a:spcPct val="114000"/>
              </a:lnSpc>
              <a:spcBef>
                <a:spcPts val="600"/>
              </a:spcBef>
              <a:buFontTx/>
              <a:buChar char="-"/>
            </a:pPr>
            <a:r>
              <a:rPr lang="en-US" sz="1400" b="1" noProof="1">
                <a:solidFill>
                  <a:schemeClr val="tx2"/>
                </a:solidFill>
                <a:latin typeface="Arial" panose="020B0604020202020204" pitchFamily="34" charset="0"/>
                <a:ea typeface="Calibri" panose="020F0502020204030204" pitchFamily="34" charset="0"/>
                <a:cs typeface="Arial" panose="020B0604020202020204" pitchFamily="34" charset="0"/>
              </a:rPr>
              <a:t>Heightened domestic inflation and exchange rate risks </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have made accommodative monetary policy increasingly challenging</a:t>
            </a:r>
            <a:r>
              <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rPr>
              <a:t>.</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 In addition, liquidity pressures intensified as deposit growth lagged behind credit growth, pushing domestic deposit rates to remain on an upward trend in Q1</a:t>
            </a:r>
            <a:r>
              <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14000"/>
              </a:lnSpc>
              <a:spcBef>
                <a:spcPts val="600"/>
              </a:spcBef>
              <a:buFontTx/>
              <a:buChar char="-"/>
            </a:pPr>
            <a:r>
              <a:rPr lang="en-US" sz="1400" b="1" noProof="1">
                <a:solidFill>
                  <a:schemeClr val="tx2"/>
                </a:solidFill>
                <a:latin typeface="Arial" panose="020B0604020202020204" pitchFamily="34" charset="0"/>
                <a:ea typeface="Calibri" panose="020F0502020204030204" pitchFamily="34" charset="0"/>
                <a:cs typeface="Arial" panose="020B0604020202020204" pitchFamily="34" charset="0"/>
              </a:rPr>
              <a:t>Foreign investors continued to net sell in Q1. </a:t>
            </a:r>
            <a:r>
              <a:rPr lang="en-US" sz="1400" noProof="1">
                <a:solidFill>
                  <a:schemeClr val="tx2"/>
                </a:solidFill>
                <a:latin typeface="Arial" panose="020B0604020202020204" pitchFamily="34" charset="0"/>
                <a:ea typeface="Calibri" panose="020F0502020204030204" pitchFamily="34" charset="0"/>
                <a:cs typeface="Arial" panose="020B0604020202020204" pitchFamily="34" charset="0"/>
              </a:rPr>
              <a:t>Foreign investors continued to record net selling in Q1. During the first three months of the year, net foreign outflows on HOSE amounted to VND 31 trillion, marking the twelfth consecutive month of net selling. In addition, nearly VND 3 trillion was withdrawn via ETFs</a:t>
            </a:r>
            <a:r>
              <a:rPr lang="vi-VN" sz="1400" noProof="1">
                <a:solidFill>
                  <a:schemeClr val="tx2"/>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14000"/>
              </a:lnSpc>
              <a:spcBef>
                <a:spcPts val="600"/>
              </a:spcBef>
              <a:buFontTx/>
              <a:buChar char="-"/>
            </a:pPr>
            <a:endParaRPr lang="en-US" sz="14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lgn="just">
              <a:lnSpc>
                <a:spcPct val="114000"/>
              </a:lnSpc>
              <a:spcBef>
                <a:spcPts val="600"/>
              </a:spcBef>
            </a:pPr>
            <a:endParaRPr lang="en-US" sz="1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BF9AB349-358D-253A-8466-464421C0E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1118" y="-141557"/>
            <a:ext cx="3135339" cy="1939788"/>
          </a:xfrm>
          <a:prstGeom prst="rect">
            <a:avLst/>
          </a:prstGeom>
        </p:spPr>
      </p:pic>
      <p:sp>
        <p:nvSpPr>
          <p:cNvPr id="4" name="TextBox 3">
            <a:extLst>
              <a:ext uri="{FF2B5EF4-FFF2-40B4-BE49-F238E27FC236}">
                <a16:creationId xmlns:a16="http://schemas.microsoft.com/office/drawing/2014/main" id="{64092F1D-E13A-65A7-7834-56202827C77F}"/>
              </a:ext>
            </a:extLst>
          </p:cNvPr>
          <p:cNvSpPr txBox="1"/>
          <p:nvPr/>
        </p:nvSpPr>
        <p:spPr>
          <a:xfrm>
            <a:off x="920018" y="6522263"/>
            <a:ext cx="6151418" cy="276999"/>
          </a:xfrm>
          <a:prstGeom prst="rect">
            <a:avLst/>
          </a:prstGeom>
          <a:noFill/>
        </p:spPr>
        <p:txBody>
          <a:bodyPr wrap="square">
            <a:spAutoFit/>
          </a:bodyPr>
          <a:lstStyle/>
          <a:p>
            <a:r>
              <a:rPr lang="en-US" sz="1200" b="1" dirty="0">
                <a:solidFill>
                  <a:schemeClr val="bg2">
                    <a:lumMod val="90000"/>
                  </a:schemeClr>
                </a:solidFill>
                <a:latin typeface="Arial" panose="020B0604020202020204" pitchFamily="34" charset="0"/>
                <a:cs typeface="Arial" panose="020B0604020202020204" pitchFamily="34" charset="0"/>
              </a:rPr>
              <a:t>BAO VIET SECURITIES JOINT STOCK COMPANY</a:t>
            </a:r>
          </a:p>
        </p:txBody>
      </p:sp>
    </p:spTree>
    <p:extLst>
      <p:ext uri="{BB962C8B-B14F-4D97-AF65-F5344CB8AC3E}">
        <p14:creationId xmlns:p14="http://schemas.microsoft.com/office/powerpoint/2010/main" val="1570552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BAC37-C359-38BC-43DD-0ACA06C2835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8C7CE69-679B-4B2E-7AEA-E795B907B759}"/>
              </a:ext>
            </a:extLst>
          </p:cNvPr>
          <p:cNvSpPr txBox="1"/>
          <p:nvPr/>
        </p:nvSpPr>
        <p:spPr>
          <a:xfrm>
            <a:off x="35543" y="518335"/>
            <a:ext cx="5796430" cy="523220"/>
          </a:xfrm>
          <a:prstGeom prst="rect">
            <a:avLst/>
          </a:prstGeom>
          <a:noFill/>
        </p:spPr>
        <p:txBody>
          <a:bodyPr wrap="square" rtlCol="0">
            <a:spAutoFit/>
          </a:bodyPr>
          <a:lstStyle/>
          <a:p>
            <a:pPr algn="ctr"/>
            <a:r>
              <a:rPr lang="en-US" sz="2800" b="1" dirty="0">
                <a:solidFill>
                  <a:schemeClr val="tx2"/>
                </a:solidFill>
                <a:latin typeface="Calisto MT" panose="02040603050505030304" pitchFamily="18" charset="0"/>
              </a:rPr>
              <a:t>MARKET HIGHLIGHTS</a:t>
            </a:r>
          </a:p>
        </p:txBody>
      </p:sp>
      <p:sp>
        <p:nvSpPr>
          <p:cNvPr id="10" name="TextBox 9">
            <a:extLst>
              <a:ext uri="{FF2B5EF4-FFF2-40B4-BE49-F238E27FC236}">
                <a16:creationId xmlns:a16="http://schemas.microsoft.com/office/drawing/2014/main" id="{170B7BE1-BE91-FC28-B45D-639608E368EA}"/>
              </a:ext>
            </a:extLst>
          </p:cNvPr>
          <p:cNvSpPr txBox="1"/>
          <p:nvPr/>
        </p:nvSpPr>
        <p:spPr>
          <a:xfrm>
            <a:off x="798225" y="1182274"/>
            <a:ext cx="10902363" cy="1065356"/>
          </a:xfrm>
          <a:prstGeom prst="rect">
            <a:avLst/>
          </a:prstGeom>
          <a:noFill/>
        </p:spPr>
        <p:txBody>
          <a:bodyPr wrap="square">
            <a:spAutoFit/>
          </a:bodyPr>
          <a:lstStyle/>
          <a:p>
            <a:pPr algn="just">
              <a:lnSpc>
                <a:spcPct val="120000"/>
              </a:lnSpc>
            </a:pPr>
            <a:r>
              <a:rPr lang="en-US" b="1" i="1" dirty="0">
                <a:solidFill>
                  <a:srgbClr val="1D4E89"/>
                </a:solidFill>
                <a:latin typeface="Calisto MT" panose="02040603050505030304" pitchFamily="18" charset="0"/>
              </a:rPr>
              <a:t>Escalating tensions in the Middle East negatively impact global stock markets. The conflict in March dampened most of the gains recorded in the first two months of the year, causing the VN-Index to close the quarter down more than 6%.</a:t>
            </a:r>
          </a:p>
        </p:txBody>
      </p:sp>
      <p:sp>
        <p:nvSpPr>
          <p:cNvPr id="19" name="Title 2">
            <a:extLst>
              <a:ext uri="{FF2B5EF4-FFF2-40B4-BE49-F238E27FC236}">
                <a16:creationId xmlns:a16="http://schemas.microsoft.com/office/drawing/2014/main" id="{1456FF30-4AA0-18DB-F9FC-F64C23E43441}"/>
              </a:ext>
            </a:extLst>
          </p:cNvPr>
          <p:cNvSpPr txBox="1">
            <a:spLocks/>
          </p:cNvSpPr>
          <p:nvPr/>
        </p:nvSpPr>
        <p:spPr>
          <a:xfrm>
            <a:off x="293264" y="1339396"/>
            <a:ext cx="504961" cy="706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solidFill>
                  <a:schemeClr val="tx2">
                    <a:alpha val="72000"/>
                  </a:schemeClr>
                </a:solidFill>
              </a:rPr>
              <a:t>”</a:t>
            </a:r>
          </a:p>
        </p:txBody>
      </p:sp>
      <p:pic>
        <p:nvPicPr>
          <p:cNvPr id="20" name="Picture 19">
            <a:extLst>
              <a:ext uri="{FF2B5EF4-FFF2-40B4-BE49-F238E27FC236}">
                <a16:creationId xmlns:a16="http://schemas.microsoft.com/office/drawing/2014/main" id="{66E60011-E3A5-9B1D-D876-6234F3654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1118" y="-141557"/>
            <a:ext cx="3135339" cy="1939788"/>
          </a:xfrm>
          <a:prstGeom prst="rect">
            <a:avLst/>
          </a:prstGeom>
        </p:spPr>
      </p:pic>
      <p:sp>
        <p:nvSpPr>
          <p:cNvPr id="5" name="TextBox 4">
            <a:extLst>
              <a:ext uri="{FF2B5EF4-FFF2-40B4-BE49-F238E27FC236}">
                <a16:creationId xmlns:a16="http://schemas.microsoft.com/office/drawing/2014/main" id="{C8291C1D-3CE4-A2A2-92DB-440157B2C886}"/>
              </a:ext>
            </a:extLst>
          </p:cNvPr>
          <p:cNvSpPr txBox="1"/>
          <p:nvPr/>
        </p:nvSpPr>
        <p:spPr>
          <a:xfrm>
            <a:off x="892027" y="6505827"/>
            <a:ext cx="6151418" cy="276999"/>
          </a:xfrm>
          <a:prstGeom prst="rect">
            <a:avLst/>
          </a:prstGeom>
          <a:noFill/>
        </p:spPr>
        <p:txBody>
          <a:bodyPr wrap="square">
            <a:spAutoFit/>
          </a:bodyPr>
          <a:lstStyle/>
          <a:p>
            <a:r>
              <a:rPr lang="en-US" sz="1200" b="1" dirty="0">
                <a:solidFill>
                  <a:schemeClr val="bg2">
                    <a:lumMod val="90000"/>
                  </a:schemeClr>
                </a:solidFill>
                <a:latin typeface="Arial" panose="020B0604020202020204" pitchFamily="34" charset="0"/>
                <a:cs typeface="Arial" panose="020B0604020202020204" pitchFamily="34" charset="0"/>
              </a:rPr>
              <a:t>BAO VIET SECURITIES JOINT STOCK COMPANY</a:t>
            </a:r>
          </a:p>
        </p:txBody>
      </p:sp>
      <p:sp>
        <p:nvSpPr>
          <p:cNvPr id="2" name="Title 2">
            <a:extLst>
              <a:ext uri="{FF2B5EF4-FFF2-40B4-BE49-F238E27FC236}">
                <a16:creationId xmlns:a16="http://schemas.microsoft.com/office/drawing/2014/main" id="{66DB87E2-EFAB-80FB-7216-44A68BA6C475}"/>
              </a:ext>
            </a:extLst>
          </p:cNvPr>
          <p:cNvSpPr txBox="1">
            <a:spLocks/>
          </p:cNvSpPr>
          <p:nvPr/>
        </p:nvSpPr>
        <p:spPr>
          <a:xfrm>
            <a:off x="1303186" y="2031254"/>
            <a:ext cx="504961" cy="7062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solidFill>
                  <a:schemeClr val="tx2">
                    <a:alpha val="72000"/>
                  </a:schemeClr>
                </a:solidFill>
              </a:rPr>
              <a:t>”</a:t>
            </a:r>
          </a:p>
        </p:txBody>
      </p:sp>
      <p:sp>
        <p:nvSpPr>
          <p:cNvPr id="6" name="Rectangle: Rounded Corners 5">
            <a:extLst>
              <a:ext uri="{FF2B5EF4-FFF2-40B4-BE49-F238E27FC236}">
                <a16:creationId xmlns:a16="http://schemas.microsoft.com/office/drawing/2014/main" id="{4B2001B9-97E9-AE26-6BF9-E74D174B5B20}"/>
              </a:ext>
            </a:extLst>
          </p:cNvPr>
          <p:cNvSpPr/>
          <p:nvPr/>
        </p:nvSpPr>
        <p:spPr>
          <a:xfrm>
            <a:off x="665315" y="430068"/>
            <a:ext cx="2554967" cy="6234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AEB632D-6428-7404-AE6F-13505B5BFA18}"/>
              </a:ext>
            </a:extLst>
          </p:cNvPr>
          <p:cNvSpPr txBox="1"/>
          <p:nvPr/>
        </p:nvSpPr>
        <p:spPr>
          <a:xfrm>
            <a:off x="798225" y="2648733"/>
            <a:ext cx="5432620" cy="3247043"/>
          </a:xfrm>
          <a:prstGeom prst="rect">
            <a:avLst/>
          </a:prstGeom>
          <a:noFill/>
        </p:spPr>
        <p:txBody>
          <a:bodyPr wrap="square">
            <a:spAutoFit/>
          </a:bodyPr>
          <a:lstStyle/>
          <a:p>
            <a:pPr indent="346075" algn="just">
              <a:spcBef>
                <a:spcPts val="600"/>
              </a:spcBef>
              <a:spcAft>
                <a:spcPts val="600"/>
              </a:spcAft>
              <a:buNone/>
            </a:pPr>
            <a:r>
              <a:rPr lang="en-US" sz="1300" dirty="0">
                <a:solidFill>
                  <a:srgbClr val="376092"/>
                </a:solidFill>
                <a:latin typeface="Arial" panose="020B0604020202020204" pitchFamily="34" charset="0"/>
                <a:cs typeface="Arial" panose="020B0604020202020204" pitchFamily="34" charset="0"/>
              </a:rPr>
              <a:t>The </a:t>
            </a:r>
            <a:r>
              <a:rPr lang="en-US" sz="1300" b="1" i="1" dirty="0">
                <a:solidFill>
                  <a:srgbClr val="376092"/>
                </a:solidFill>
                <a:latin typeface="Arial" panose="020B0604020202020204" pitchFamily="34" charset="0"/>
                <a:cs typeface="Arial" panose="020B0604020202020204" pitchFamily="34" charset="0"/>
              </a:rPr>
              <a:t>VN-Index closed the first quarter at 1,674.49 points</a:t>
            </a:r>
            <a:r>
              <a:rPr lang="en-US" sz="1300" dirty="0">
                <a:solidFill>
                  <a:srgbClr val="376092"/>
                </a:solidFill>
                <a:latin typeface="Arial" panose="020B0604020202020204" pitchFamily="34" charset="0"/>
                <a:cs typeface="Arial" panose="020B0604020202020204" pitchFamily="34" charset="0"/>
              </a:rPr>
              <a:t>, down 110 points, or 6.16%, compared to the end of 2025. On the HNX, the </a:t>
            </a:r>
            <a:r>
              <a:rPr lang="en-US" sz="1300" b="1" dirty="0">
                <a:solidFill>
                  <a:srgbClr val="376092"/>
                </a:solidFill>
                <a:latin typeface="Arial" panose="020B0604020202020204" pitchFamily="34" charset="0"/>
                <a:cs typeface="Arial" panose="020B0604020202020204" pitchFamily="34" charset="0"/>
              </a:rPr>
              <a:t>HNX-Index closed the quarter at </a:t>
            </a:r>
            <a:r>
              <a:rPr lang="vi-VN" sz="1300" b="1" i="1" dirty="0">
                <a:solidFill>
                  <a:srgbClr val="376092"/>
                </a:solidFill>
                <a:latin typeface="Arial" panose="020B0604020202020204" pitchFamily="34" charset="0"/>
                <a:cs typeface="Arial" panose="020B0604020202020204" pitchFamily="34" charset="0"/>
              </a:rPr>
              <a:t>250</a:t>
            </a:r>
            <a:r>
              <a:rPr lang="en-US" sz="1300" b="1" i="1" dirty="0">
                <a:solidFill>
                  <a:srgbClr val="376092"/>
                </a:solidFill>
                <a:latin typeface="Arial" panose="020B0604020202020204" pitchFamily="34" charset="0"/>
                <a:cs typeface="Arial" panose="020B0604020202020204" pitchFamily="34" charset="0"/>
              </a:rPr>
              <a:t>.</a:t>
            </a:r>
            <a:r>
              <a:rPr lang="vi-VN" sz="1300" b="1" i="1" dirty="0">
                <a:solidFill>
                  <a:srgbClr val="376092"/>
                </a:solidFill>
                <a:latin typeface="Arial" panose="020B0604020202020204" pitchFamily="34" charset="0"/>
                <a:cs typeface="Arial" panose="020B0604020202020204" pitchFamily="34" charset="0"/>
              </a:rPr>
              <a:t>98 </a:t>
            </a:r>
            <a:r>
              <a:rPr lang="en-US" sz="1300" b="1" i="1" dirty="0">
                <a:solidFill>
                  <a:srgbClr val="376092"/>
                </a:solidFill>
                <a:latin typeface="Arial" panose="020B0604020202020204" pitchFamily="34" charset="0"/>
                <a:cs typeface="Arial" panose="020B0604020202020204" pitchFamily="34" charset="0"/>
              </a:rPr>
              <a:t>points, </a:t>
            </a:r>
            <a:r>
              <a:rPr lang="en-US" sz="1300" dirty="0">
                <a:solidFill>
                  <a:srgbClr val="376092"/>
                </a:solidFill>
                <a:latin typeface="Arial" panose="020B0604020202020204" pitchFamily="34" charset="0"/>
                <a:cs typeface="Arial" panose="020B0604020202020204" pitchFamily="34" charset="0"/>
              </a:rPr>
              <a:t>up 2.21 points, or 0.89%. Despite the decline in the VN-index, market liquidity remained strong, with the </a:t>
            </a:r>
            <a:r>
              <a:rPr lang="en-US" sz="1300" b="1" i="1" dirty="0">
                <a:solidFill>
                  <a:srgbClr val="376092"/>
                </a:solidFill>
                <a:latin typeface="Arial" panose="020B0604020202020204" pitchFamily="34" charset="0"/>
                <a:cs typeface="Arial" panose="020B0604020202020204" pitchFamily="34" charset="0"/>
              </a:rPr>
              <a:t>average daily trading value across all three exchanges reaching VND 35,005 billion per session</a:t>
            </a:r>
            <a:r>
              <a:rPr lang="en-US" sz="1300" dirty="0">
                <a:solidFill>
                  <a:srgbClr val="376092"/>
                </a:solidFill>
                <a:latin typeface="Arial" panose="020B0604020202020204" pitchFamily="34" charset="0"/>
                <a:cs typeface="Arial" panose="020B0604020202020204" pitchFamily="34" charset="0"/>
              </a:rPr>
              <a:t>, up 18.62% QoQ and 92.84% YoY.</a:t>
            </a:r>
          </a:p>
          <a:p>
            <a:pPr indent="346075" algn="just">
              <a:spcBef>
                <a:spcPts val="600"/>
              </a:spcBef>
              <a:spcAft>
                <a:spcPts val="600"/>
              </a:spcAft>
              <a:buNone/>
            </a:pPr>
            <a:r>
              <a:rPr lang="en-US" sz="1300" dirty="0">
                <a:solidFill>
                  <a:srgbClr val="376092"/>
                </a:solidFill>
                <a:latin typeface="Arial" panose="020B0604020202020204" pitchFamily="34" charset="0"/>
                <a:cs typeface="Arial" panose="020B0604020202020204" pitchFamily="34" charset="0"/>
              </a:rPr>
              <a:t>The market showed signs of a rebound in April, as the VN-Index was supported by several large-cap stocks, retesting the peak recorded in January. </a:t>
            </a:r>
            <a:r>
              <a:rPr lang="en-US" sz="1300" b="1" i="1" dirty="0">
                <a:solidFill>
                  <a:srgbClr val="376092"/>
                </a:solidFill>
                <a:latin typeface="Arial" panose="020B0604020202020204" pitchFamily="34" charset="0"/>
                <a:cs typeface="Arial" panose="020B0604020202020204" pitchFamily="34" charset="0"/>
              </a:rPr>
              <a:t>At the close of the trading session on April 23, the VN-Index reached 1,870.36 points</a:t>
            </a:r>
            <a:r>
              <a:rPr lang="en-US" sz="1300" dirty="0">
                <a:solidFill>
                  <a:srgbClr val="376092"/>
                </a:solidFill>
                <a:latin typeface="Arial" panose="020B0604020202020204" pitchFamily="34" charset="0"/>
                <a:cs typeface="Arial" panose="020B0604020202020204" pitchFamily="34" charset="0"/>
              </a:rPr>
              <a:t>, up 195.87 points from the end of Q1 and 85.87 points from the end of 2025. However, market liquidity declined by around 22%, reflecting cautious investor sentiment and limited new cash inflows. The index’s uptrend was driven mainly by large-cap stocks, while cash flows remained narrowly concentrated.</a:t>
            </a:r>
            <a:endParaRPr lang="vi-VN" sz="1300" dirty="0">
              <a:solidFill>
                <a:srgbClr val="376092"/>
              </a:solidFill>
              <a:latin typeface="Arial" panose="020B0604020202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96C2BA8F-BC65-585E-DF08-208DF831F29C}"/>
              </a:ext>
            </a:extLst>
          </p:cNvPr>
          <p:cNvGraphicFramePr>
            <a:graphicFrameLocks/>
          </p:cNvGraphicFramePr>
          <p:nvPr>
            <p:extLst>
              <p:ext uri="{D42A27DB-BD31-4B8C-83A1-F6EECF244321}">
                <p14:modId xmlns:p14="http://schemas.microsoft.com/office/powerpoint/2010/main" val="978859492"/>
              </p:ext>
            </p:extLst>
          </p:nvPr>
        </p:nvGraphicFramePr>
        <p:xfrm>
          <a:off x="6434254" y="2656279"/>
          <a:ext cx="5266334" cy="32227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475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CBC7F0-6FBF-4522-248F-12203CDA888C}"/>
              </a:ext>
            </a:extLst>
          </p:cNvPr>
          <p:cNvSpPr txBox="1"/>
          <p:nvPr/>
        </p:nvSpPr>
        <p:spPr>
          <a:xfrm>
            <a:off x="920018" y="1207226"/>
            <a:ext cx="10731882" cy="1141531"/>
          </a:xfrm>
          <a:prstGeom prst="rect">
            <a:avLst/>
          </a:prstGeom>
          <a:noFill/>
        </p:spPr>
        <p:txBody>
          <a:bodyPr wrap="square">
            <a:spAutoFit/>
          </a:bodyPr>
          <a:lstStyle/>
          <a:p>
            <a:pPr>
              <a:lnSpc>
                <a:spcPct val="130000"/>
              </a:lnSpc>
            </a:pPr>
            <a:r>
              <a:rPr lang="en-US" b="1" i="1" dirty="0">
                <a:solidFill>
                  <a:schemeClr val="tx2"/>
                </a:solidFill>
                <a:latin typeface="Calisto MT" panose="02040603050505030304" pitchFamily="18" charset="0"/>
              </a:rPr>
              <a:t>Despite the decline in the VN-Index in Q1, the average daily trading value remained high year-on-year, thereby supporting the Company’s business performance to remain closely aligned with its targeted revenue and profit objectives.</a:t>
            </a:r>
          </a:p>
        </p:txBody>
      </p:sp>
      <p:sp>
        <p:nvSpPr>
          <p:cNvPr id="11" name="Rectangle 10">
            <a:extLst>
              <a:ext uri="{FF2B5EF4-FFF2-40B4-BE49-F238E27FC236}">
                <a16:creationId xmlns:a16="http://schemas.microsoft.com/office/drawing/2014/main" id="{5273DAE0-4234-47D9-F495-5F166C20D4E3}"/>
              </a:ext>
            </a:extLst>
          </p:cNvPr>
          <p:cNvSpPr/>
          <p:nvPr/>
        </p:nvSpPr>
        <p:spPr>
          <a:xfrm>
            <a:off x="4987926" y="2448819"/>
            <a:ext cx="6843518" cy="3858044"/>
          </a:xfrm>
          <a:prstGeom prst="rect">
            <a:avLst/>
          </a:prstGeom>
        </p:spPr>
        <p:txBody>
          <a:bodyPr wrap="square">
            <a:spAutoFit/>
          </a:bodyPr>
          <a:lstStyle/>
          <a:p>
            <a:pPr marL="285750" indent="-285750" algn="just">
              <a:lnSpc>
                <a:spcPct val="130000"/>
              </a:lnSpc>
              <a:spcBef>
                <a:spcPts val="600"/>
              </a:spcBef>
              <a:buFontTx/>
              <a:buChar char="-"/>
            </a:pPr>
            <a:r>
              <a:rPr lang="en-US" sz="1400" dirty="0">
                <a:solidFill>
                  <a:srgbClr val="1D4E89"/>
                </a:solidFill>
                <a:latin typeface="Arial" panose="020B0604020202020204" pitchFamily="34" charset="0"/>
                <a:cs typeface="Arial" panose="020B0604020202020204" pitchFamily="34" charset="0"/>
              </a:rPr>
              <a:t>Realized revenue reached </a:t>
            </a:r>
            <a:r>
              <a:rPr lang="en-US" sz="1400" b="1" i="1" dirty="0">
                <a:solidFill>
                  <a:srgbClr val="1D4E89"/>
                </a:solidFill>
                <a:latin typeface="Arial" panose="020B0604020202020204" pitchFamily="34" charset="0"/>
                <a:cs typeface="Arial" panose="020B0604020202020204" pitchFamily="34" charset="0"/>
              </a:rPr>
              <a:t>VND276.3 billion, completing 27.6% of the target and reaching 162% of the same period last year, </a:t>
            </a:r>
            <a:r>
              <a:rPr lang="en-US" sz="1400" dirty="0">
                <a:solidFill>
                  <a:srgbClr val="1D4E89"/>
                </a:solidFill>
                <a:latin typeface="Arial" panose="020B0604020202020204" pitchFamily="34" charset="0"/>
                <a:cs typeface="Arial" panose="020B0604020202020204" pitchFamily="34" charset="0"/>
              </a:rPr>
              <a:t>driven by core businesses, including brokerage, lending, and proprietary trading</a:t>
            </a:r>
            <a:r>
              <a:rPr lang="vi-VN" sz="1400" dirty="0">
                <a:solidFill>
                  <a:srgbClr val="1D4E89"/>
                </a:solidFill>
                <a:latin typeface="Arial" panose="020B0604020202020204" pitchFamily="34" charset="0"/>
                <a:cs typeface="Arial" panose="020B0604020202020204" pitchFamily="34" charset="0"/>
              </a:rPr>
              <a:t>.</a:t>
            </a:r>
            <a:endParaRPr lang="en-US" sz="1400" dirty="0">
              <a:solidFill>
                <a:srgbClr val="1D4E89"/>
              </a:solidFill>
              <a:latin typeface="Arial" panose="020B0604020202020204" pitchFamily="34" charset="0"/>
              <a:cs typeface="Arial" panose="020B0604020202020204" pitchFamily="34" charset="0"/>
            </a:endParaRPr>
          </a:p>
          <a:p>
            <a:pPr marL="285750" indent="-285750" algn="just">
              <a:lnSpc>
                <a:spcPct val="130000"/>
              </a:lnSpc>
              <a:spcBef>
                <a:spcPts val="600"/>
              </a:spcBef>
              <a:buFontTx/>
              <a:buChar char="-"/>
            </a:pPr>
            <a:r>
              <a:rPr lang="en-US" sz="1400" dirty="0">
                <a:solidFill>
                  <a:srgbClr val="1D4E89"/>
                </a:solidFill>
                <a:latin typeface="Arial" panose="020B0604020202020204" pitchFamily="34" charset="0"/>
                <a:cs typeface="Arial" panose="020B0604020202020204" pitchFamily="34" charset="0"/>
              </a:rPr>
              <a:t>Brokerage revenue reached </a:t>
            </a:r>
            <a:r>
              <a:rPr lang="en-US" sz="1400" b="1" i="1" dirty="0">
                <a:solidFill>
                  <a:srgbClr val="1D4E89"/>
                </a:solidFill>
                <a:latin typeface="Arial" panose="020B0604020202020204" pitchFamily="34" charset="0"/>
                <a:cs typeface="Arial" panose="020B0604020202020204" pitchFamily="34" charset="0"/>
              </a:rPr>
              <a:t>VND98.7 billion in Q1, completing 25.4 of the target and rising by 85% year-on-year</a:t>
            </a:r>
            <a:r>
              <a:rPr lang="en-US" sz="1400" dirty="0">
                <a:solidFill>
                  <a:srgbClr val="1D4E89"/>
                </a:solidFill>
                <a:latin typeface="Arial" panose="020B0604020202020204" pitchFamily="34" charset="0"/>
                <a:cs typeface="Arial" panose="020B0604020202020204" pitchFamily="34" charset="0"/>
              </a:rPr>
              <a:t>. Margin lending and advances generated </a:t>
            </a:r>
            <a:r>
              <a:rPr lang="en-US" sz="1400" b="1" i="1" dirty="0">
                <a:solidFill>
                  <a:srgbClr val="1D4E89"/>
                </a:solidFill>
                <a:latin typeface="Arial" panose="020B0604020202020204" pitchFamily="34" charset="0"/>
                <a:cs typeface="Arial" panose="020B0604020202020204" pitchFamily="34" charset="0"/>
              </a:rPr>
              <a:t>VND122.1 billion in revenue, fulfilling 27.4% of the target and reaching 137% of the same period last year</a:t>
            </a:r>
            <a:r>
              <a:rPr lang="en-US" sz="1400" dirty="0">
                <a:solidFill>
                  <a:srgbClr val="1D4E89"/>
                </a:solidFill>
                <a:latin typeface="Arial" panose="020B0604020202020204" pitchFamily="34" charset="0"/>
                <a:cs typeface="Arial" panose="020B0604020202020204" pitchFamily="34" charset="0"/>
              </a:rPr>
              <a:t>. For proprietary trading, the Company closely monitored market movements and adopted a flexible investment approach, thereby recording investment gains of </a:t>
            </a:r>
            <a:r>
              <a:rPr lang="en-US" sz="1400" b="1" i="1" dirty="0">
                <a:solidFill>
                  <a:srgbClr val="1D4E89"/>
                </a:solidFill>
                <a:latin typeface="Arial" panose="020B0604020202020204" pitchFamily="34" charset="0"/>
                <a:cs typeface="Arial" panose="020B0604020202020204" pitchFamily="34" charset="0"/>
              </a:rPr>
              <a:t>VND 45 billion, fulfilling 44% of the target and tripling the result recorded in the same period last year.</a:t>
            </a:r>
          </a:p>
          <a:p>
            <a:pPr marL="285750" indent="-285750" algn="just">
              <a:lnSpc>
                <a:spcPct val="130000"/>
              </a:lnSpc>
              <a:spcBef>
                <a:spcPts val="600"/>
              </a:spcBef>
              <a:buFontTx/>
              <a:buChar char="-"/>
            </a:pPr>
            <a:r>
              <a:rPr lang="en-US" sz="1400" dirty="0">
                <a:solidFill>
                  <a:srgbClr val="1D4E89"/>
                </a:solidFill>
                <a:latin typeface="Arial" panose="020B0604020202020204" pitchFamily="34" charset="0"/>
                <a:cs typeface="Arial" panose="020B0604020202020204" pitchFamily="34" charset="0"/>
              </a:rPr>
              <a:t>The Company’s realized PAT in Q1 reached </a:t>
            </a:r>
            <a:r>
              <a:rPr lang="en-US" sz="1400" b="1" i="1" dirty="0">
                <a:solidFill>
                  <a:srgbClr val="1D4E89"/>
                </a:solidFill>
                <a:latin typeface="Arial" panose="020B0604020202020204" pitchFamily="34" charset="0"/>
                <a:cs typeface="Arial" panose="020B0604020202020204" pitchFamily="34" charset="0"/>
              </a:rPr>
              <a:t>VND61.6 billion</a:t>
            </a:r>
            <a:r>
              <a:rPr lang="en-US" sz="1400" dirty="0">
                <a:solidFill>
                  <a:srgbClr val="1D4E89"/>
                </a:solidFill>
                <a:latin typeface="Arial" panose="020B0604020202020204" pitchFamily="34" charset="0"/>
                <a:cs typeface="Arial" panose="020B0604020202020204" pitchFamily="34" charset="0"/>
              </a:rPr>
              <a:t>, completing </a:t>
            </a:r>
            <a:r>
              <a:rPr lang="en-US" sz="1400" b="1" i="1" dirty="0">
                <a:solidFill>
                  <a:srgbClr val="1D4E89"/>
                </a:solidFill>
                <a:latin typeface="Arial" panose="020B0604020202020204" pitchFamily="34" charset="0"/>
                <a:cs typeface="Arial" panose="020B0604020202020204" pitchFamily="34" charset="0"/>
              </a:rPr>
              <a:t>29.3% of the target and </a:t>
            </a:r>
            <a:r>
              <a:rPr lang="en-US" sz="1400" dirty="0">
                <a:solidFill>
                  <a:srgbClr val="1D4E89"/>
                </a:solidFill>
                <a:latin typeface="Arial" panose="020B0604020202020204" pitchFamily="34" charset="0"/>
                <a:cs typeface="Arial" panose="020B0604020202020204" pitchFamily="34" charset="0"/>
              </a:rPr>
              <a:t>reaching</a:t>
            </a:r>
            <a:r>
              <a:rPr lang="en-US" sz="1400" b="1" i="1" dirty="0">
                <a:solidFill>
                  <a:srgbClr val="1D4E89"/>
                </a:solidFill>
                <a:latin typeface="Arial" panose="020B0604020202020204" pitchFamily="34" charset="0"/>
                <a:cs typeface="Arial" panose="020B0604020202020204" pitchFamily="34" charset="0"/>
              </a:rPr>
              <a:t> 145.1% of the same period last year.</a:t>
            </a:r>
          </a:p>
        </p:txBody>
      </p:sp>
      <p:sp>
        <p:nvSpPr>
          <p:cNvPr id="18" name="Title 2">
            <a:extLst>
              <a:ext uri="{FF2B5EF4-FFF2-40B4-BE49-F238E27FC236}">
                <a16:creationId xmlns:a16="http://schemas.microsoft.com/office/drawing/2014/main" id="{FA07DCD4-0EAC-C7AA-B29E-7E54EB46DCF7}"/>
              </a:ext>
            </a:extLst>
          </p:cNvPr>
          <p:cNvSpPr txBox="1">
            <a:spLocks/>
          </p:cNvSpPr>
          <p:nvPr/>
        </p:nvSpPr>
        <p:spPr>
          <a:xfrm>
            <a:off x="471764" y="1558913"/>
            <a:ext cx="483048" cy="3995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solidFill>
                  <a:schemeClr val="tx2">
                    <a:alpha val="72000"/>
                  </a:schemeClr>
                </a:solidFill>
              </a:rPr>
              <a:t>”</a:t>
            </a:r>
          </a:p>
        </p:txBody>
      </p:sp>
      <p:sp>
        <p:nvSpPr>
          <p:cNvPr id="17" name="Rectangle: Rounded Corners 16">
            <a:extLst>
              <a:ext uri="{FF2B5EF4-FFF2-40B4-BE49-F238E27FC236}">
                <a16:creationId xmlns:a16="http://schemas.microsoft.com/office/drawing/2014/main" id="{46377CD9-FAFC-C167-41D8-185DC7568D89}"/>
              </a:ext>
            </a:extLst>
          </p:cNvPr>
          <p:cNvSpPr/>
          <p:nvPr/>
        </p:nvSpPr>
        <p:spPr>
          <a:xfrm>
            <a:off x="665315" y="430068"/>
            <a:ext cx="2554967" cy="6234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58A192-A4E3-2DAC-9FC1-D84D3C43C673}"/>
              </a:ext>
            </a:extLst>
          </p:cNvPr>
          <p:cNvSpPr txBox="1"/>
          <p:nvPr/>
        </p:nvSpPr>
        <p:spPr>
          <a:xfrm>
            <a:off x="35543" y="518335"/>
            <a:ext cx="5796430" cy="523220"/>
          </a:xfrm>
          <a:prstGeom prst="rect">
            <a:avLst/>
          </a:prstGeom>
          <a:noFill/>
        </p:spPr>
        <p:txBody>
          <a:bodyPr wrap="square" rtlCol="0">
            <a:spAutoFit/>
          </a:bodyPr>
          <a:lstStyle/>
          <a:p>
            <a:pPr algn="ctr"/>
            <a:r>
              <a:rPr lang="en-US" sz="2800" b="1" dirty="0">
                <a:solidFill>
                  <a:schemeClr val="tx2"/>
                </a:solidFill>
                <a:latin typeface="Calisto MT" panose="02040603050505030304" pitchFamily="18" charset="0"/>
              </a:rPr>
              <a:t>BUSINESS HIGHLIGHTS</a:t>
            </a:r>
          </a:p>
        </p:txBody>
      </p:sp>
      <p:sp>
        <p:nvSpPr>
          <p:cNvPr id="24" name="TextBox 23">
            <a:extLst>
              <a:ext uri="{FF2B5EF4-FFF2-40B4-BE49-F238E27FC236}">
                <a16:creationId xmlns:a16="http://schemas.microsoft.com/office/drawing/2014/main" id="{41D6BC6A-9B72-9CA0-B5D4-6B61C685C74D}"/>
              </a:ext>
            </a:extLst>
          </p:cNvPr>
          <p:cNvSpPr txBox="1"/>
          <p:nvPr/>
        </p:nvSpPr>
        <p:spPr>
          <a:xfrm>
            <a:off x="920018" y="6522263"/>
            <a:ext cx="6151418" cy="276999"/>
          </a:xfrm>
          <a:prstGeom prst="rect">
            <a:avLst/>
          </a:prstGeom>
          <a:noFill/>
        </p:spPr>
        <p:txBody>
          <a:bodyPr wrap="square">
            <a:spAutoFit/>
          </a:bodyPr>
          <a:lstStyle/>
          <a:p>
            <a:r>
              <a:rPr lang="en-US" sz="1200" b="1" dirty="0">
                <a:solidFill>
                  <a:schemeClr val="bg2">
                    <a:lumMod val="90000"/>
                  </a:schemeClr>
                </a:solidFill>
                <a:latin typeface="Arial" panose="020B0604020202020204" pitchFamily="34" charset="0"/>
                <a:cs typeface="Arial" panose="020B0604020202020204" pitchFamily="34" charset="0"/>
              </a:rPr>
              <a:t>BAO VIET SECURITIES JOINT STOCK COMPANY</a:t>
            </a:r>
          </a:p>
        </p:txBody>
      </p:sp>
      <p:pic>
        <p:nvPicPr>
          <p:cNvPr id="13" name="Picture 12">
            <a:extLst>
              <a:ext uri="{FF2B5EF4-FFF2-40B4-BE49-F238E27FC236}">
                <a16:creationId xmlns:a16="http://schemas.microsoft.com/office/drawing/2014/main" id="{07062790-F34C-6534-2D6B-F0CCC4122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6661" y="-222799"/>
            <a:ext cx="3135339" cy="1939788"/>
          </a:xfrm>
          <a:prstGeom prst="rect">
            <a:avLst/>
          </a:prstGeom>
        </p:spPr>
      </p:pic>
      <p:sp>
        <p:nvSpPr>
          <p:cNvPr id="7" name="Title 2">
            <a:extLst>
              <a:ext uri="{FF2B5EF4-FFF2-40B4-BE49-F238E27FC236}">
                <a16:creationId xmlns:a16="http://schemas.microsoft.com/office/drawing/2014/main" id="{80514A5C-B045-05B4-2958-C91370F44AED}"/>
              </a:ext>
            </a:extLst>
          </p:cNvPr>
          <p:cNvSpPr txBox="1">
            <a:spLocks/>
          </p:cNvSpPr>
          <p:nvPr/>
        </p:nvSpPr>
        <p:spPr>
          <a:xfrm>
            <a:off x="1942798" y="2288910"/>
            <a:ext cx="483048" cy="3995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000" dirty="0">
                <a:solidFill>
                  <a:schemeClr val="tx2">
                    <a:alpha val="72000"/>
                  </a:schemeClr>
                </a:solidFill>
              </a:rPr>
              <a:t>”</a:t>
            </a:r>
          </a:p>
        </p:txBody>
      </p:sp>
      <p:graphicFrame>
        <p:nvGraphicFramePr>
          <p:cNvPr id="2" name="Chart 1">
            <a:extLst>
              <a:ext uri="{FF2B5EF4-FFF2-40B4-BE49-F238E27FC236}">
                <a16:creationId xmlns:a16="http://schemas.microsoft.com/office/drawing/2014/main" id="{002E608E-50A8-AA4B-ACCF-AC722F201D31}"/>
              </a:ext>
            </a:extLst>
          </p:cNvPr>
          <p:cNvGraphicFramePr>
            <a:graphicFrameLocks/>
          </p:cNvGraphicFramePr>
          <p:nvPr>
            <p:extLst>
              <p:ext uri="{D42A27DB-BD31-4B8C-83A1-F6EECF244321}">
                <p14:modId xmlns:p14="http://schemas.microsoft.com/office/powerpoint/2010/main" val="789053607"/>
              </p:ext>
            </p:extLst>
          </p:nvPr>
        </p:nvGraphicFramePr>
        <p:xfrm>
          <a:off x="665315" y="2508566"/>
          <a:ext cx="4211543" cy="3028789"/>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0649DF4C-AB95-B965-3CE6-0C854975EC89}"/>
              </a:ext>
            </a:extLst>
          </p:cNvPr>
          <p:cNvSpPr txBox="1"/>
          <p:nvPr/>
        </p:nvSpPr>
        <p:spPr>
          <a:xfrm>
            <a:off x="3947035" y="2793761"/>
            <a:ext cx="960353" cy="215444"/>
          </a:xfrm>
          <a:prstGeom prst="rect">
            <a:avLst/>
          </a:prstGeom>
          <a:noFill/>
        </p:spPr>
        <p:txBody>
          <a:bodyPr wrap="square" rtlCol="0">
            <a:spAutoFit/>
          </a:bodyPr>
          <a:lstStyle/>
          <a:p>
            <a:pPr algn="l"/>
            <a:r>
              <a:rPr lang="vi-VN" sz="800" dirty="0">
                <a:solidFill>
                  <a:srgbClr val="1D4E89"/>
                </a:solidFill>
                <a:latin typeface="Arial" panose="020B0604020202020204" pitchFamily="34" charset="0"/>
                <a:cs typeface="Arial" panose="020B0604020202020204" pitchFamily="34" charset="0"/>
              </a:rPr>
              <a:t>(</a:t>
            </a:r>
            <a:r>
              <a:rPr lang="en-US" sz="800" dirty="0">
                <a:solidFill>
                  <a:srgbClr val="1D4E89"/>
                </a:solidFill>
                <a:latin typeface="Arial" panose="020B0604020202020204" pitchFamily="34" charset="0"/>
                <a:cs typeface="Arial" panose="020B0604020202020204" pitchFamily="34" charset="0"/>
              </a:rPr>
              <a:t>Unit</a:t>
            </a:r>
            <a:r>
              <a:rPr lang="vi-VN" sz="800" dirty="0">
                <a:solidFill>
                  <a:srgbClr val="1D4E89"/>
                </a:solidFill>
                <a:latin typeface="Arial" panose="020B0604020202020204" pitchFamily="34" charset="0"/>
                <a:cs typeface="Arial" panose="020B0604020202020204" pitchFamily="34" charset="0"/>
              </a:rPr>
              <a:t>: </a:t>
            </a:r>
            <a:r>
              <a:rPr lang="en-US" sz="800" dirty="0">
                <a:solidFill>
                  <a:srgbClr val="1D4E89"/>
                </a:solidFill>
                <a:latin typeface="Arial" panose="020B0604020202020204" pitchFamily="34" charset="0"/>
                <a:cs typeface="Arial" panose="020B0604020202020204" pitchFamily="34" charset="0"/>
              </a:rPr>
              <a:t>VND bn</a:t>
            </a:r>
            <a:r>
              <a:rPr lang="vi-VN" sz="800" dirty="0">
                <a:solidFill>
                  <a:srgbClr val="1D4E89"/>
                </a:solidFill>
                <a:latin typeface="Arial" panose="020B0604020202020204" pitchFamily="34" charset="0"/>
                <a:cs typeface="Arial" panose="020B0604020202020204" pitchFamily="34" charset="0"/>
              </a:rPr>
              <a:t>)</a:t>
            </a:r>
            <a:endParaRPr lang="en-US" sz="800" dirty="0">
              <a:solidFill>
                <a:srgbClr val="1D4E89"/>
              </a:solidFill>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474B3CAB-C04B-EDF2-56B9-CD2F111617E6}"/>
              </a:ext>
            </a:extLst>
          </p:cNvPr>
          <p:cNvSpPr txBox="1"/>
          <p:nvPr/>
        </p:nvSpPr>
        <p:spPr>
          <a:xfrm>
            <a:off x="1580271" y="4968840"/>
            <a:ext cx="2792031"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dirty="0">
                <a:solidFill>
                  <a:srgbClr val="376092"/>
                </a:solidFill>
                <a:latin typeface="Arial" panose="020B0604020202020204" pitchFamily="34" charset="0"/>
                <a:cs typeface="Arial" panose="020B0604020202020204" pitchFamily="34" charset="0"/>
              </a:rPr>
              <a:t>Realized revenue                  Realized PAT  </a:t>
            </a:r>
          </a:p>
        </p:txBody>
      </p:sp>
      <p:sp>
        <p:nvSpPr>
          <p:cNvPr id="6" name="TextBox 1">
            <a:extLst>
              <a:ext uri="{FF2B5EF4-FFF2-40B4-BE49-F238E27FC236}">
                <a16:creationId xmlns:a16="http://schemas.microsoft.com/office/drawing/2014/main" id="{EFFFE549-8718-FB3A-3CEA-CC933DFFC90D}"/>
              </a:ext>
            </a:extLst>
          </p:cNvPr>
          <p:cNvSpPr txBox="1"/>
          <p:nvPr/>
        </p:nvSpPr>
        <p:spPr>
          <a:xfrm>
            <a:off x="2016451" y="5215061"/>
            <a:ext cx="2124626" cy="25363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dirty="0">
                <a:solidFill>
                  <a:srgbClr val="376092"/>
                </a:solidFill>
                <a:latin typeface="Arial" panose="020B0604020202020204" pitchFamily="34" charset="0"/>
                <a:cs typeface="Arial" panose="020B0604020202020204" pitchFamily="34" charset="0"/>
              </a:rPr>
              <a:t>Q1 2025             Q1 2026</a:t>
            </a:r>
          </a:p>
        </p:txBody>
      </p:sp>
    </p:spTree>
    <p:extLst>
      <p:ext uri="{BB962C8B-B14F-4D97-AF65-F5344CB8AC3E}">
        <p14:creationId xmlns:p14="http://schemas.microsoft.com/office/powerpoint/2010/main" val="55042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1DEC-C2DD-0A62-FD0A-0C03050AF38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711A7FA2-85B6-E320-80DB-8E3D4DD40DD0}"/>
              </a:ext>
            </a:extLst>
          </p:cNvPr>
          <p:cNvSpPr txBox="1"/>
          <p:nvPr/>
        </p:nvSpPr>
        <p:spPr>
          <a:xfrm>
            <a:off x="920018" y="6522263"/>
            <a:ext cx="6151418" cy="276999"/>
          </a:xfrm>
          <a:prstGeom prst="rect">
            <a:avLst/>
          </a:prstGeom>
          <a:noFill/>
          <a:effectLst>
            <a:reflection stA="32000" endPos="65000" dist="50800" dir="5400000" sy="-100000" algn="bl" rotWithShape="0"/>
          </a:effectLst>
        </p:spPr>
        <p:txBody>
          <a:bodyPr wrap="square">
            <a:spAutoFit/>
          </a:bodyPr>
          <a:lstStyle/>
          <a:p>
            <a:r>
              <a:rPr lang="en-US" sz="1200" b="1" dirty="0">
                <a:solidFill>
                  <a:schemeClr val="bg2">
                    <a:lumMod val="50000"/>
                  </a:schemeClr>
                </a:solidFill>
                <a:latin typeface="Arial" panose="020B0604020202020204" pitchFamily="34" charset="0"/>
                <a:cs typeface="Arial" panose="020B0604020202020204" pitchFamily="34" charset="0"/>
              </a:rPr>
              <a:t>BAO VIET SECURITIES JOINT STOCK COMPANY</a:t>
            </a:r>
          </a:p>
        </p:txBody>
      </p:sp>
      <p:sp>
        <p:nvSpPr>
          <p:cNvPr id="19" name="TextBox 18">
            <a:extLst>
              <a:ext uri="{FF2B5EF4-FFF2-40B4-BE49-F238E27FC236}">
                <a16:creationId xmlns:a16="http://schemas.microsoft.com/office/drawing/2014/main" id="{E6101BCB-C1E1-5D65-FA59-787F543F7ABA}"/>
              </a:ext>
            </a:extLst>
          </p:cNvPr>
          <p:cNvSpPr txBox="1"/>
          <p:nvPr/>
        </p:nvSpPr>
        <p:spPr>
          <a:xfrm>
            <a:off x="568712" y="539517"/>
            <a:ext cx="8983766" cy="892552"/>
          </a:xfrm>
          <a:prstGeom prst="rect">
            <a:avLst/>
          </a:prstGeom>
          <a:noFill/>
        </p:spPr>
        <p:txBody>
          <a:bodyPr wrap="square" rtlCol="0">
            <a:spAutoFit/>
          </a:bodyPr>
          <a:lstStyle/>
          <a:p>
            <a:r>
              <a:rPr lang="en-US" sz="2800" b="1" dirty="0">
                <a:solidFill>
                  <a:srgbClr val="376092"/>
                </a:solidFill>
                <a:latin typeface="Calisto MT" panose="02040603050505030304" pitchFamily="18" charset="0"/>
              </a:rPr>
              <a:t>CORPORATE HIGHLIGHTS </a:t>
            </a:r>
          </a:p>
          <a:p>
            <a:r>
              <a:rPr lang="en-US" sz="2400" b="1" dirty="0">
                <a:solidFill>
                  <a:srgbClr val="376092"/>
                </a:solidFill>
                <a:latin typeface="Calisto MT" panose="02040603050505030304" pitchFamily="18" charset="0"/>
              </a:rPr>
              <a:t>- </a:t>
            </a:r>
            <a:r>
              <a:rPr lang="en-US" sz="2400" b="1" i="1" dirty="0">
                <a:solidFill>
                  <a:srgbClr val="376092"/>
                </a:solidFill>
                <a:latin typeface="Calisto MT" panose="02040603050505030304" pitchFamily="18" charset="0"/>
              </a:rPr>
              <a:t>Product &amp; Services</a:t>
            </a:r>
          </a:p>
        </p:txBody>
      </p:sp>
      <p:sp>
        <p:nvSpPr>
          <p:cNvPr id="21" name="Rectangle: Rounded Corners 20">
            <a:extLst>
              <a:ext uri="{FF2B5EF4-FFF2-40B4-BE49-F238E27FC236}">
                <a16:creationId xmlns:a16="http://schemas.microsoft.com/office/drawing/2014/main" id="{E8DC70A3-6FAA-EB9C-70AD-9953B1F20335}"/>
              </a:ext>
            </a:extLst>
          </p:cNvPr>
          <p:cNvSpPr/>
          <p:nvPr/>
        </p:nvSpPr>
        <p:spPr>
          <a:xfrm>
            <a:off x="665315" y="430068"/>
            <a:ext cx="2554967" cy="6234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803109-8B73-AF20-5026-387D4E753F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6661" y="-412043"/>
            <a:ext cx="3135339" cy="1939788"/>
          </a:xfrm>
          <a:prstGeom prst="rect">
            <a:avLst/>
          </a:prstGeom>
        </p:spPr>
      </p:pic>
      <p:sp>
        <p:nvSpPr>
          <p:cNvPr id="6" name="TextBox 5">
            <a:extLst>
              <a:ext uri="{FF2B5EF4-FFF2-40B4-BE49-F238E27FC236}">
                <a16:creationId xmlns:a16="http://schemas.microsoft.com/office/drawing/2014/main" id="{0D905470-1B16-287B-EC52-E8FA075CB1F1}"/>
              </a:ext>
            </a:extLst>
          </p:cNvPr>
          <p:cNvSpPr txBox="1"/>
          <p:nvPr/>
        </p:nvSpPr>
        <p:spPr>
          <a:xfrm>
            <a:off x="568712" y="3063688"/>
            <a:ext cx="4296978" cy="2161682"/>
          </a:xfrm>
          <a:prstGeom prst="rect">
            <a:avLst/>
          </a:prstGeom>
          <a:noFill/>
        </p:spPr>
        <p:txBody>
          <a:bodyPr wrap="square">
            <a:spAutoFit/>
          </a:bodyPr>
          <a:lstStyle/>
          <a:p>
            <a:pPr algn="just">
              <a:lnSpc>
                <a:spcPct val="130000"/>
              </a:lnSpc>
              <a:spcBef>
                <a:spcPts val="600"/>
              </a:spcBef>
            </a:pPr>
            <a:r>
              <a:rPr lang="en-US" sz="1500" i="1" dirty="0">
                <a:solidFill>
                  <a:srgbClr val="376092"/>
                </a:solidFill>
                <a:latin typeface="Arial" panose="020B0604020202020204" pitchFamily="34" charset="0"/>
                <a:cs typeface="Arial" panose="020B0604020202020204" pitchFamily="34" charset="0"/>
              </a:rPr>
              <a:t>The Company continued to roll out incentive programs such as cash rewards for new clients, preferential fees, interest-free loans for the first five days, and margin lending rates from 5.8%, enhancing clients’ investment capacity and supporting the performance of </a:t>
            </a:r>
            <a:r>
              <a:rPr lang="en-US" sz="1500" i="1" dirty="0" err="1">
                <a:solidFill>
                  <a:srgbClr val="376092"/>
                </a:solidFill>
                <a:latin typeface="Arial" panose="020B0604020202020204" pitchFamily="34" charset="0"/>
                <a:cs typeface="Arial" panose="020B0604020202020204" pitchFamily="34" charset="0"/>
              </a:rPr>
              <a:t>BVSC’s</a:t>
            </a:r>
            <a:r>
              <a:rPr lang="en-US" sz="1500" i="1" dirty="0">
                <a:solidFill>
                  <a:srgbClr val="376092"/>
                </a:solidFill>
                <a:latin typeface="Arial" panose="020B0604020202020204" pitchFamily="34" charset="0"/>
                <a:cs typeface="Arial" panose="020B0604020202020204" pitchFamily="34" charset="0"/>
              </a:rPr>
              <a:t> brokerage business.</a:t>
            </a:r>
            <a:endParaRPr lang="en-US" sz="1500" i="1" dirty="0">
              <a:solidFill>
                <a:srgbClr val="376092"/>
              </a:solidFill>
              <a:highlight>
                <a:srgbClr val="FFFF00"/>
              </a:highlight>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E689DFD-C428-86E8-D148-A1E296B34B95}"/>
              </a:ext>
            </a:extLst>
          </p:cNvPr>
          <p:cNvGrpSpPr/>
          <p:nvPr/>
        </p:nvGrpSpPr>
        <p:grpSpPr>
          <a:xfrm>
            <a:off x="8584380" y="2383628"/>
            <a:ext cx="3198801" cy="3025161"/>
            <a:chOff x="4462087" y="2981573"/>
            <a:chExt cx="3198801" cy="3025161"/>
          </a:xfrm>
        </p:grpSpPr>
        <p:sp>
          <p:nvSpPr>
            <p:cNvPr id="10" name="Rectangle 9">
              <a:extLst>
                <a:ext uri="{FF2B5EF4-FFF2-40B4-BE49-F238E27FC236}">
                  <a16:creationId xmlns:a16="http://schemas.microsoft.com/office/drawing/2014/main" id="{F9FC5DEF-EC24-2C5F-BEAF-873C23921D2C}"/>
                </a:ext>
              </a:extLst>
            </p:cNvPr>
            <p:cNvSpPr/>
            <p:nvPr/>
          </p:nvSpPr>
          <p:spPr>
            <a:xfrm>
              <a:off x="4462087" y="2981573"/>
              <a:ext cx="3198801" cy="3025161"/>
            </a:xfrm>
            <a:prstGeom prst="rect">
              <a:avLst/>
            </a:prstGeom>
            <a:blipFill dpi="0" rotWithShape="1">
              <a:blip r:embed="rId3">
                <a:extLst>
                  <a:ext uri="{28A0092B-C50C-407E-A947-70E740481C1C}">
                    <a14:useLocalDpi xmlns:a14="http://schemas.microsoft.com/office/drawing/2010/main" val="0"/>
                  </a:ext>
                </a:extLst>
              </a:blip>
              <a:srcRect/>
              <a:stretch>
                <a:fillRect l="-544" r="3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79CDA3-AB24-B838-F738-A81D3B154D71}"/>
                </a:ext>
              </a:extLst>
            </p:cNvPr>
            <p:cNvSpPr/>
            <p:nvPr/>
          </p:nvSpPr>
          <p:spPr>
            <a:xfrm>
              <a:off x="5307980" y="3210711"/>
              <a:ext cx="1516566" cy="276999"/>
            </a:xfrm>
            <a:prstGeom prst="rect">
              <a:avLst/>
            </a:prstGeom>
            <a:solidFill>
              <a:srgbClr val="79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8758C0EA-073A-DE87-A805-C28CAB40D5F7}"/>
              </a:ext>
            </a:extLst>
          </p:cNvPr>
          <p:cNvSpPr/>
          <p:nvPr/>
        </p:nvSpPr>
        <p:spPr>
          <a:xfrm>
            <a:off x="5180850" y="2383628"/>
            <a:ext cx="3088369" cy="3025161"/>
          </a:xfrm>
          <a:prstGeom prst="rect">
            <a:avLst/>
          </a:prstGeom>
          <a:blipFill dpi="0" rotWithShape="1">
            <a:blip r:embed="rId4">
              <a:extLst>
                <a:ext uri="{28A0092B-C50C-407E-A947-70E740481C1C}">
                  <a14:useLocalDpi xmlns:a14="http://schemas.microsoft.com/office/drawing/2010/main" val="0"/>
                </a:ext>
              </a:extLst>
            </a:blip>
            <a:srcRect/>
            <a:stretch>
              <a:fillRect t="104" b="1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70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4307BE-CACD-0CDD-D737-A1412A855F8D}"/>
              </a:ext>
            </a:extLst>
          </p:cNvPr>
          <p:cNvSpPr txBox="1"/>
          <p:nvPr/>
        </p:nvSpPr>
        <p:spPr>
          <a:xfrm>
            <a:off x="568712" y="2025107"/>
            <a:ext cx="6094268" cy="461665"/>
          </a:xfrm>
          <a:prstGeom prst="rect">
            <a:avLst/>
          </a:prstGeom>
          <a:noFill/>
        </p:spPr>
        <p:txBody>
          <a:bodyPr wrap="square">
            <a:spAutoFit/>
          </a:bodyPr>
          <a:lstStyle/>
          <a:p>
            <a:r>
              <a:rPr lang="en-US" sz="2400" b="1" dirty="0">
                <a:solidFill>
                  <a:schemeClr val="tx2"/>
                </a:solidFill>
                <a:latin typeface="Calisto MT" panose="02040603050505030304" pitchFamily="18" charset="0"/>
              </a:rPr>
              <a:t>NEXT GEN 2026</a:t>
            </a:r>
          </a:p>
        </p:txBody>
      </p:sp>
      <p:sp>
        <p:nvSpPr>
          <p:cNvPr id="2" name="Rectangle 1">
            <a:extLst>
              <a:ext uri="{FF2B5EF4-FFF2-40B4-BE49-F238E27FC236}">
                <a16:creationId xmlns:a16="http://schemas.microsoft.com/office/drawing/2014/main" id="{95ECA9E0-4C76-9A49-C615-3A142A9C6500}"/>
              </a:ext>
            </a:extLst>
          </p:cNvPr>
          <p:cNvSpPr/>
          <p:nvPr/>
        </p:nvSpPr>
        <p:spPr>
          <a:xfrm>
            <a:off x="5861826" y="1288255"/>
            <a:ext cx="5865541" cy="508804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CA5B99-3838-EE69-F2C0-F78719CAE6FF}"/>
              </a:ext>
            </a:extLst>
          </p:cNvPr>
          <p:cNvSpPr txBox="1"/>
          <p:nvPr/>
        </p:nvSpPr>
        <p:spPr>
          <a:xfrm>
            <a:off x="568712" y="2500768"/>
            <a:ext cx="4954900" cy="2303772"/>
          </a:xfrm>
          <a:prstGeom prst="rect">
            <a:avLst/>
          </a:prstGeom>
          <a:noFill/>
        </p:spPr>
        <p:txBody>
          <a:bodyPr wrap="square">
            <a:spAutoFit/>
          </a:bodyPr>
          <a:lstStyle/>
          <a:p>
            <a:pPr marL="0" lvl="1" algn="just">
              <a:lnSpc>
                <a:spcPct val="130000"/>
              </a:lnSpc>
              <a:spcBef>
                <a:spcPts val="600"/>
              </a:spcBef>
              <a:spcAft>
                <a:spcPts val="600"/>
              </a:spcAft>
            </a:pPr>
            <a:r>
              <a:rPr lang="en-US" sz="1400" dirty="0">
                <a:solidFill>
                  <a:srgbClr val="376092"/>
                </a:solidFill>
                <a:latin typeface="Arial" panose="020B0604020202020204" pitchFamily="34" charset="0"/>
                <a:cs typeface="Arial" panose="020B0604020202020204" pitchFamily="34" charset="0"/>
              </a:rPr>
              <a:t>The “Next Gen” program officially returns in 2026 to Hanoi and Ho Chi Minh City, marking its 7th consecutive year of implementation and affirming its role as one of the company’s key young talent development initiatives. The program aims to recruit and train candidates for the Individual Customer Investment Advisory Specialist position – a role that serves as a bridge between clients, businesses, and the stock market.</a:t>
            </a:r>
            <a:r>
              <a:rPr lang="vi-VN" sz="1400" dirty="0">
                <a:solidFill>
                  <a:srgbClr val="376092"/>
                </a:solidFill>
                <a:latin typeface="Arial" panose="020B0604020202020204" pitchFamily="34" charset="0"/>
                <a:cs typeface="Arial" panose="020B0604020202020204" pitchFamily="34" charset="0"/>
              </a:rPr>
              <a:t> </a:t>
            </a:r>
            <a:endParaRPr lang="en-US" sz="1400" dirty="0">
              <a:solidFill>
                <a:srgbClr val="376092"/>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3F35B62-709F-D208-863B-E0CD6E889911}"/>
              </a:ext>
            </a:extLst>
          </p:cNvPr>
          <p:cNvSpPr txBox="1"/>
          <p:nvPr/>
        </p:nvSpPr>
        <p:spPr>
          <a:xfrm>
            <a:off x="920018" y="6522263"/>
            <a:ext cx="6151418" cy="276999"/>
          </a:xfrm>
          <a:prstGeom prst="rect">
            <a:avLst/>
          </a:prstGeom>
          <a:noFill/>
          <a:effectLst>
            <a:reflection stA="32000" endPos="65000" dist="50800" dir="5400000" sy="-100000" algn="bl" rotWithShape="0"/>
          </a:effectLst>
        </p:spPr>
        <p:txBody>
          <a:bodyPr wrap="square">
            <a:spAutoFit/>
          </a:bodyPr>
          <a:lstStyle/>
          <a:p>
            <a:r>
              <a:rPr lang="en-US" sz="1200" b="1" dirty="0">
                <a:solidFill>
                  <a:schemeClr val="bg2">
                    <a:lumMod val="50000"/>
                  </a:schemeClr>
                </a:solidFill>
                <a:latin typeface="Arial" panose="020B0604020202020204" pitchFamily="34" charset="0"/>
                <a:cs typeface="Arial" panose="020B0604020202020204" pitchFamily="34" charset="0"/>
              </a:rPr>
              <a:t>BAO VIET SECURITIES JOINT STOCK COMPANY</a:t>
            </a:r>
          </a:p>
        </p:txBody>
      </p:sp>
      <p:sp>
        <p:nvSpPr>
          <p:cNvPr id="19" name="TextBox 18">
            <a:extLst>
              <a:ext uri="{FF2B5EF4-FFF2-40B4-BE49-F238E27FC236}">
                <a16:creationId xmlns:a16="http://schemas.microsoft.com/office/drawing/2014/main" id="{33E44CA6-C576-D15D-4499-EEBCA970F369}"/>
              </a:ext>
            </a:extLst>
          </p:cNvPr>
          <p:cNvSpPr txBox="1"/>
          <p:nvPr/>
        </p:nvSpPr>
        <p:spPr>
          <a:xfrm>
            <a:off x="568712" y="539517"/>
            <a:ext cx="8983766" cy="954107"/>
          </a:xfrm>
          <a:prstGeom prst="rect">
            <a:avLst/>
          </a:prstGeom>
          <a:noFill/>
        </p:spPr>
        <p:txBody>
          <a:bodyPr wrap="square" rtlCol="0">
            <a:spAutoFit/>
          </a:bodyPr>
          <a:lstStyle/>
          <a:p>
            <a:r>
              <a:rPr lang="en-US" sz="2800" b="1" dirty="0">
                <a:solidFill>
                  <a:srgbClr val="376092"/>
                </a:solidFill>
                <a:latin typeface="Calisto MT" panose="02040603050505030304" pitchFamily="18" charset="0"/>
              </a:rPr>
              <a:t>CORPORATE HIGHLIGHTS -</a:t>
            </a:r>
            <a:r>
              <a:rPr lang="en-US" sz="2400" b="1" dirty="0">
                <a:solidFill>
                  <a:srgbClr val="376092"/>
                </a:solidFill>
                <a:latin typeface="Calisto MT" panose="02040603050505030304" pitchFamily="18" charset="0"/>
              </a:rPr>
              <a:t> </a:t>
            </a:r>
            <a:r>
              <a:rPr lang="en-US" sz="2400" b="1" i="1" dirty="0">
                <a:solidFill>
                  <a:srgbClr val="376092"/>
                </a:solidFill>
                <a:latin typeface="Calisto MT" panose="02040603050505030304" pitchFamily="18" charset="0"/>
              </a:rPr>
              <a:t>Recruitment – Training</a:t>
            </a:r>
          </a:p>
          <a:p>
            <a:pPr algn="ctr"/>
            <a:endParaRPr lang="en-US" sz="2800" b="1" dirty="0">
              <a:solidFill>
                <a:srgbClr val="376092"/>
              </a:solidFill>
              <a:latin typeface="Calisto MT" panose="02040603050505030304" pitchFamily="18" charset="0"/>
            </a:endParaRPr>
          </a:p>
        </p:txBody>
      </p:sp>
      <p:sp>
        <p:nvSpPr>
          <p:cNvPr id="21" name="Rectangle: Rounded Corners 20">
            <a:extLst>
              <a:ext uri="{FF2B5EF4-FFF2-40B4-BE49-F238E27FC236}">
                <a16:creationId xmlns:a16="http://schemas.microsoft.com/office/drawing/2014/main" id="{27F2289D-CD6B-CBC9-A8BF-D36F3F96404D}"/>
              </a:ext>
            </a:extLst>
          </p:cNvPr>
          <p:cNvSpPr/>
          <p:nvPr/>
        </p:nvSpPr>
        <p:spPr>
          <a:xfrm>
            <a:off x="665315" y="430068"/>
            <a:ext cx="2554967" cy="6234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7F5D65-26E9-5C3A-885C-620F5CE9C5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6661" y="-222799"/>
            <a:ext cx="3135339" cy="1939788"/>
          </a:xfrm>
          <a:prstGeom prst="rect">
            <a:avLst/>
          </a:prstGeom>
        </p:spPr>
      </p:pic>
    </p:spTree>
    <p:extLst>
      <p:ext uri="{BB962C8B-B14F-4D97-AF65-F5344CB8AC3E}">
        <p14:creationId xmlns:p14="http://schemas.microsoft.com/office/powerpoint/2010/main" val="102574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DC556-D4FA-E9A5-CA84-650BC41BEC92}"/>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49998501-ACF1-4C3A-A6ED-0BD4CA44546F}"/>
              </a:ext>
            </a:extLst>
          </p:cNvPr>
          <p:cNvSpPr txBox="1"/>
          <p:nvPr/>
        </p:nvSpPr>
        <p:spPr>
          <a:xfrm>
            <a:off x="920018" y="6522263"/>
            <a:ext cx="6151418" cy="276999"/>
          </a:xfrm>
          <a:prstGeom prst="rect">
            <a:avLst/>
          </a:prstGeom>
          <a:noFill/>
          <a:effectLst>
            <a:reflection stA="32000" endPos="65000" dist="50800" dir="5400000" sy="-100000" algn="bl" rotWithShape="0"/>
          </a:effectLst>
        </p:spPr>
        <p:txBody>
          <a:bodyPr wrap="square">
            <a:spAutoFit/>
          </a:bodyPr>
          <a:lstStyle/>
          <a:p>
            <a:r>
              <a:rPr lang="en-US" sz="1200" b="1" dirty="0">
                <a:solidFill>
                  <a:schemeClr val="bg2">
                    <a:lumMod val="50000"/>
                  </a:schemeClr>
                </a:solidFill>
                <a:latin typeface="Arial" panose="020B0604020202020204" pitchFamily="34" charset="0"/>
                <a:cs typeface="Arial" panose="020B0604020202020204" pitchFamily="34" charset="0"/>
              </a:rPr>
              <a:t>BAO VIET SECURITIES JOINT STOCK COMPANY</a:t>
            </a:r>
          </a:p>
        </p:txBody>
      </p:sp>
      <p:sp>
        <p:nvSpPr>
          <p:cNvPr id="19" name="TextBox 18">
            <a:extLst>
              <a:ext uri="{FF2B5EF4-FFF2-40B4-BE49-F238E27FC236}">
                <a16:creationId xmlns:a16="http://schemas.microsoft.com/office/drawing/2014/main" id="{FB5458DC-B538-D9D2-FCA2-E8EC8DBDE21C}"/>
              </a:ext>
            </a:extLst>
          </p:cNvPr>
          <p:cNvSpPr txBox="1"/>
          <p:nvPr/>
        </p:nvSpPr>
        <p:spPr>
          <a:xfrm>
            <a:off x="568712" y="539517"/>
            <a:ext cx="8983766" cy="954107"/>
          </a:xfrm>
          <a:prstGeom prst="rect">
            <a:avLst/>
          </a:prstGeom>
          <a:noFill/>
        </p:spPr>
        <p:txBody>
          <a:bodyPr wrap="square" rtlCol="0">
            <a:spAutoFit/>
          </a:bodyPr>
          <a:lstStyle/>
          <a:p>
            <a:r>
              <a:rPr lang="en-US" sz="2800" b="1" dirty="0">
                <a:solidFill>
                  <a:srgbClr val="376092"/>
                </a:solidFill>
                <a:latin typeface="Calisto MT" panose="02040603050505030304" pitchFamily="18" charset="0"/>
              </a:rPr>
              <a:t>CORPORATE HIGHLIGHTS</a:t>
            </a:r>
          </a:p>
          <a:p>
            <a:endParaRPr lang="en-US" sz="2800" b="1" dirty="0">
              <a:solidFill>
                <a:srgbClr val="376092"/>
              </a:solidFill>
              <a:latin typeface="Calisto MT" panose="02040603050505030304" pitchFamily="18" charset="0"/>
            </a:endParaRPr>
          </a:p>
        </p:txBody>
      </p:sp>
      <p:sp>
        <p:nvSpPr>
          <p:cNvPr id="21" name="Rectangle: Rounded Corners 20">
            <a:extLst>
              <a:ext uri="{FF2B5EF4-FFF2-40B4-BE49-F238E27FC236}">
                <a16:creationId xmlns:a16="http://schemas.microsoft.com/office/drawing/2014/main" id="{E00A8500-713F-A0B9-4B7F-7E00B65EDB45}"/>
              </a:ext>
            </a:extLst>
          </p:cNvPr>
          <p:cNvSpPr/>
          <p:nvPr/>
        </p:nvSpPr>
        <p:spPr>
          <a:xfrm>
            <a:off x="665315" y="430068"/>
            <a:ext cx="2554967" cy="6234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2411B5-16B5-82E0-C98B-30F297BC60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6661" y="-222799"/>
            <a:ext cx="3135339" cy="1939788"/>
          </a:xfrm>
          <a:prstGeom prst="rect">
            <a:avLst/>
          </a:prstGeom>
        </p:spPr>
      </p:pic>
      <p:sp>
        <p:nvSpPr>
          <p:cNvPr id="6" name="Rectangle 5">
            <a:extLst>
              <a:ext uri="{FF2B5EF4-FFF2-40B4-BE49-F238E27FC236}">
                <a16:creationId xmlns:a16="http://schemas.microsoft.com/office/drawing/2014/main" id="{4D8BDC22-C2FA-94F6-F4E5-9364F50007A0}"/>
              </a:ext>
            </a:extLst>
          </p:cNvPr>
          <p:cNvSpPr/>
          <p:nvPr/>
        </p:nvSpPr>
        <p:spPr>
          <a:xfrm>
            <a:off x="8327098" y="3336482"/>
            <a:ext cx="3590545" cy="3063979"/>
          </a:xfrm>
          <a:prstGeom prst="rect">
            <a:avLst/>
          </a:prstGeom>
          <a:blipFill dpi="0" rotWithShape="1">
            <a:blip r:embed="rId3">
              <a:extLst>
                <a:ext uri="{28A0092B-C50C-407E-A947-70E740481C1C}">
                  <a14:useLocalDpi xmlns:a14="http://schemas.microsoft.com/office/drawing/2010/main" val="0"/>
                </a:ext>
              </a:extLst>
            </a:blip>
            <a:srcRect/>
            <a:stretch>
              <a:fillRect l="-6890" r="-68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CEFDA9E-0E8E-52BB-C5C0-5B77004AB5A2}"/>
              </a:ext>
            </a:extLst>
          </p:cNvPr>
          <p:cNvSpPr txBox="1"/>
          <p:nvPr/>
        </p:nvSpPr>
        <p:spPr>
          <a:xfrm>
            <a:off x="554731" y="1443649"/>
            <a:ext cx="11182268" cy="1892826"/>
          </a:xfrm>
          <a:prstGeom prst="rect">
            <a:avLst/>
          </a:prstGeom>
          <a:noFill/>
        </p:spPr>
        <p:txBody>
          <a:bodyPr wrap="square">
            <a:spAutoFit/>
          </a:bodyPr>
          <a:lstStyle/>
          <a:p>
            <a:pPr indent="346075" algn="just">
              <a:spcBef>
                <a:spcPts val="600"/>
              </a:spcBef>
              <a:tabLst>
                <a:tab pos="290513" algn="l"/>
              </a:tabLst>
            </a:pPr>
            <a:r>
              <a:rPr lang="en-US" sz="1400" dirty="0">
                <a:solidFill>
                  <a:srgbClr val="376092"/>
                </a:solidFill>
                <a:latin typeface="Arial" panose="020B0604020202020204" pitchFamily="34" charset="0"/>
                <a:cs typeface="Arial" panose="020B0604020202020204" pitchFamily="34" charset="0"/>
              </a:rPr>
              <a:t>In the first quarter, the “From Learning to Earning” program officially returned, kicking off a series of activities for 2026 with the goal of bringing students closer to the realities of the financial and stock market. The program saw active participation from students of SAPP Academy, the Academy of Finance, the University of Economics – VNU (UEB), and Ton Duc Thang University (HCMC). Through the program, students not only gain access to foundational knowledge but also directly observe and experience how the market operates, from joining daily briefings to trying out simulated trading activities. The journey is structured into three phases: Knowledge Experience – Skills Experience – Investment Experience.</a:t>
            </a:r>
          </a:p>
          <a:p>
            <a:pPr indent="346075" algn="just">
              <a:spcBef>
                <a:spcPts val="600"/>
              </a:spcBef>
              <a:tabLst>
                <a:tab pos="290513" algn="l"/>
              </a:tabLst>
            </a:pPr>
            <a:r>
              <a:rPr lang="en-US" sz="1400" dirty="0">
                <a:solidFill>
                  <a:srgbClr val="376092"/>
                </a:solidFill>
                <a:latin typeface="Arial" panose="020B0604020202020204" pitchFamily="34" charset="0"/>
                <a:cs typeface="Arial" panose="020B0604020202020204" pitchFamily="34" charset="0"/>
              </a:rPr>
              <a:t>As a result, the program helps enhance the Company’s brand awareness among young customers, while also building a pipeline of potential clients and talent to support its long-term sustainable growth strategy</a:t>
            </a:r>
            <a:r>
              <a:rPr lang="vi-VN" sz="1400" dirty="0">
                <a:solidFill>
                  <a:srgbClr val="376092"/>
                </a:solidFill>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E2791736-8D43-5B48-5551-A003A940DBC6}"/>
              </a:ext>
            </a:extLst>
          </p:cNvPr>
          <p:cNvSpPr/>
          <p:nvPr/>
        </p:nvSpPr>
        <p:spPr>
          <a:xfrm>
            <a:off x="4381238" y="3325331"/>
            <a:ext cx="3824869" cy="3041677"/>
          </a:xfrm>
          <a:prstGeom prst="rect">
            <a:avLst/>
          </a:prstGeom>
          <a:blipFill dpi="0" rotWithShape="1">
            <a:blip r:embed="rId4">
              <a:extLst>
                <a:ext uri="{28A0092B-C50C-407E-A947-70E740481C1C}">
                  <a14:useLocalDpi xmlns:a14="http://schemas.microsoft.com/office/drawing/2010/main" val="0"/>
                </a:ext>
              </a:extLst>
            </a:blip>
            <a:srcRect/>
            <a:stretch>
              <a:fillRect r="-380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D4FA73-504D-70F2-F606-E9CE92F38CC9}"/>
              </a:ext>
            </a:extLst>
          </p:cNvPr>
          <p:cNvSpPr/>
          <p:nvPr/>
        </p:nvSpPr>
        <p:spPr>
          <a:xfrm>
            <a:off x="587739" y="3325331"/>
            <a:ext cx="3672509" cy="306397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F731040D-2F48-2FC9-92E2-207434BC1B25}"/>
              </a:ext>
            </a:extLst>
          </p:cNvPr>
          <p:cNvSpPr txBox="1"/>
          <p:nvPr/>
        </p:nvSpPr>
        <p:spPr>
          <a:xfrm>
            <a:off x="133183" y="907690"/>
            <a:ext cx="10613762" cy="458331"/>
          </a:xfrm>
          <a:prstGeom prst="rect">
            <a:avLst/>
          </a:prstGeom>
          <a:noFill/>
        </p:spPr>
        <p:txBody>
          <a:bodyPr wrap="square">
            <a:spAutoFit/>
          </a:bodyPr>
          <a:lstStyle/>
          <a:p>
            <a:pPr lvl="1" algn="just">
              <a:lnSpc>
                <a:spcPct val="150000"/>
              </a:lnSpc>
            </a:pPr>
            <a:r>
              <a:rPr lang="en-US" sz="1800" b="1" dirty="0">
                <a:solidFill>
                  <a:srgbClr val="1D4E89"/>
                </a:solidFill>
                <a:latin typeface="Calisto MT" panose="02040603050505030304" pitchFamily="18" charset="0"/>
              </a:rPr>
              <a:t>“FROM LEARNING TO EARNING” 2026 KICK-OFF</a:t>
            </a:r>
          </a:p>
        </p:txBody>
      </p:sp>
    </p:spTree>
    <p:extLst>
      <p:ext uri="{BB962C8B-B14F-4D97-AF65-F5344CB8AC3E}">
        <p14:creationId xmlns:p14="http://schemas.microsoft.com/office/powerpoint/2010/main" val="358666119"/>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43111</TotalTime>
  <Words>1713</Words>
  <Application>Microsoft Office PowerPoint</Application>
  <PresentationFormat>Widescreen</PresentationFormat>
  <Paragraphs>104</Paragraphs>
  <Slides>13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A3.OpenSansBold-San</vt:lpstr>
      <vt:lpstr>A3.OpenSans-San</vt:lpstr>
      <vt:lpstr>Arial</vt:lpstr>
      <vt:lpstr>Calibri</vt:lpstr>
      <vt:lpstr>Calibri Light</vt:lpstr>
      <vt:lpstr>Calisto MT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Mai Anh</dc:creator>
  <cp:lastModifiedBy>Nguyen Thi Thu Ngan</cp:lastModifiedBy>
  <cp:revision>1698</cp:revision>
  <cp:lastPrinted>2022-04-28T01:50:48Z</cp:lastPrinted>
  <dcterms:created xsi:type="dcterms:W3CDTF">2021-09-01T02:33:00Z</dcterms:created>
  <dcterms:modified xsi:type="dcterms:W3CDTF">2026-04-28T08:00:26Z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b65bbe-026c-4cb9-a0b9-4fa2e78de6eb_Enabled">
    <vt:lpwstr>true</vt:lpwstr>
  </property>
  <property fmtid="{D5CDD505-2E9C-101B-9397-08002B2CF9AE}" pid="3" name="MSIP_Label_f4b65bbe-026c-4cb9-a0b9-4fa2e78de6eb_SetDate">
    <vt:lpwstr>2025-04-25T07:16:00Z</vt:lpwstr>
  </property>
  <property fmtid="{D5CDD505-2E9C-101B-9397-08002B2CF9AE}" pid="4" name="MSIP_Label_f4b65bbe-026c-4cb9-a0b9-4fa2e78de6eb_Method">
    <vt:lpwstr>Privileged</vt:lpwstr>
  </property>
  <property fmtid="{D5CDD505-2E9C-101B-9397-08002B2CF9AE}" pid="5" name="MSIP_Label_f4b65bbe-026c-4cb9-a0b9-4fa2e78de6eb_Name">
    <vt:lpwstr>Tài liệu công khai</vt:lpwstr>
  </property>
  <property fmtid="{D5CDD505-2E9C-101B-9397-08002B2CF9AE}" pid="6" name="MSIP_Label_f4b65bbe-026c-4cb9-a0b9-4fa2e78de6eb_SiteId">
    <vt:lpwstr>a7509330-d521-463e-b773-afb080ac0ab0</vt:lpwstr>
  </property>
  <property fmtid="{D5CDD505-2E9C-101B-9397-08002B2CF9AE}" pid="7" name="MSIP_Label_f4b65bbe-026c-4cb9-a0b9-4fa2e78de6eb_ActionId">
    <vt:lpwstr>ba1066fd-968c-4deb-aea6-3ad23c10a0aa</vt:lpwstr>
  </property>
  <property fmtid="{D5CDD505-2E9C-101B-9397-08002B2CF9AE}" pid="8" name="MSIP_Label_f4b65bbe-026c-4cb9-a0b9-4fa2e78de6eb_ContentBits">
    <vt:lpwstr>0</vt:lpwstr>
  </property>
  <property fmtid="{D5CDD505-2E9C-101B-9397-08002B2CF9AE}" pid="9" name="MSIP_Label_f4b65bbe-026c-4cb9-a0b9-4fa2e78de6eb_Tag">
    <vt:lpwstr>10, 0, 1, 1</vt:lpwstr>
  </property>
</Properties>
</file>